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0" r:id="rId3"/>
    <p:sldId id="258" r:id="rId4"/>
    <p:sldId id="257" r:id="rId5"/>
    <p:sldId id="261" r:id="rId6"/>
    <p:sldId id="262" r:id="rId7"/>
    <p:sldId id="265" r:id="rId8"/>
    <p:sldId id="259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0807387-1252-4678-88E1-3B48DDF6222D}">
          <p14:sldIdLst>
            <p14:sldId id="264"/>
            <p14:sldId id="260"/>
            <p14:sldId id="258"/>
            <p14:sldId id="257"/>
            <p14:sldId id="261"/>
            <p14:sldId id="262"/>
            <p14:sldId id="265"/>
            <p14:sldId id="259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14" y="114"/>
      </p:cViewPr>
      <p:guideLst>
        <p:guide orient="horz" pos="43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3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34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94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801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11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212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81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57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0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05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13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55327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131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51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872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0191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920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CB7B5C1-0EF5-45B3-A367-58822D985E5C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EE371-2C8C-474D-A367-8DDD2040B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557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zakon.rada.gov.ua/laws/show/3606-20" TargetMode="External"/><Relationship Id="rId2" Type="http://schemas.openxmlformats.org/officeDocument/2006/relationships/hyperlink" Target="https://nazk.gov.ua/uk/novyny/reestr-prozorosti-rozpochav-robotu-mozhlyvosti-funktsii-umovy-reestratsii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ransparency.nazk.gov.ua/home" TargetMode="External"/><Relationship Id="rId4" Type="http://schemas.openxmlformats.org/officeDocument/2006/relationships/hyperlink" Target="https://transparency.nazk.gov.ua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3606-20#n87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azk.gov.ua/uk/hto-ne-mozhe-buty-lobistom-v-ukraini-obmezhennya-zakonu-pro-lobiyuvannya/" TargetMode="External"/><Relationship Id="rId2" Type="http://schemas.openxmlformats.org/officeDocument/2006/relationships/hyperlink" Target="https://zakon.rada.gov.ua/laws/show/1700-18#Tex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604" y="135846"/>
            <a:ext cx="10007339" cy="2616407"/>
          </a:xfrm>
        </p:spPr>
        <p:txBody>
          <a:bodyPr/>
          <a:lstStyle/>
          <a:p>
            <a:r>
              <a:rPr lang="uk-UA" sz="44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 на тему: </a:t>
            </a:r>
            <a:br>
              <a:rPr lang="uk-UA" sz="44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b="1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“Запуск Реєстру прозорості та основні положення Закону України “Про </a:t>
            </a:r>
            <a:r>
              <a:rPr lang="uk-UA" sz="4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лобіюванняˮ</a:t>
            </a:r>
            <a:r>
              <a:rPr lang="en-US" sz="4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en-US" sz="4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endParaRPr lang="en-US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019" y="2833734"/>
            <a:ext cx="5580439" cy="373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05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 ПОЛОЖЕННЯ ЗАКОНУ УКРАЇНИ ПРО ЛОБІЮВАННЯ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3601" y="1926170"/>
            <a:ext cx="10195413" cy="41954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Суб’єктами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лобіювання можуть бути фізичні особи з повною дієздатністю, українські юридичні особи приватного права та іноземні юридичні особи з представництвом в Україні.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Заборонено лобіювати держслужбовцям під час каденції (і рік після), політичним партіям, релігійним організаціям, особам із судимістю, ЗМІ.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Лобіювати можна лише після реєстрації в Реєстрі прозорості.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4.Суб’єкти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лобіювання мають право подавати аналітику й пропозиції, брати участь у засіданнях, ініціювати законопроєкти.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Кожні 6 місяців суб’єкти подають звіти: договори, клієнти, витрати, зустрічі. За порушення – адмінштрафи.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03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6784" y="334978"/>
            <a:ext cx="8394050" cy="1004935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ТАКЕ ЛОБ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ЮВАННЯ?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4293" y="1584356"/>
            <a:ext cx="9823240" cy="473496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1 вересня 2026 року виповнюється рік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 початку дії положень Закону України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«Про лобіювання»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(Закон) та роботи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Реєстру прозорості.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цей час в Україні сформувалася перша практика взаємодії суб’єктів лобіювання з публічними службовцями, проведено дві кампанії звітування лобістів.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Лобіювання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діяльність, яка здійснюється з метою впливу на об’єкт лобіювання, яким зокрема може бути посадова особа органу державної влади чи місцевого самоврядування, особами, зареєстрованими у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Реєстрі прозорості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 винагороду чи компенсацію витрат і стосується ухвалення нормативно-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актів (НПА) в комерційних інтересах замовника або самого лобіста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Особа набуває статусу суб’єкта лобіювання з дня внесення до Реєстру прозорості запису про її реєстрацію суб’єктом лобіювання.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38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0772" y="108642"/>
            <a:ext cx="7380062" cy="1167897"/>
          </a:xfrm>
        </p:spPr>
        <p:txBody>
          <a:bodyPr/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 ПРОЗОРОСТІ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6871" y="823866"/>
            <a:ext cx="11875129" cy="59571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 прозорості - це інформаційно-комунікаційна система, що забезпечує збирання, накопичення, захист, облік, відображення, оброблення та надання інформації про суб’єктів лобіювання та їх звітність. Реєстр прозорості – адмініструється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НАЗК,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ведеться державною та англійською мовами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вебпортал, який має два режими: для публіки, що може тільки ознайомлюватися з відкритими даними, й безпосередньо для суб’єкта лобіювання – лобіста, який може працювати в ньому: надавати персональні дані, відомості про напрями лобіювання, вигодонабувачів включно з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ЄДРПОУ, орієнтовний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розмір отриманої вигоди за період, прямі витрати на лобіювання.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Принципово важливо вести облік кожної зустрічі або події, пов’язаної з предметом лобіювання, який необхідно зазначити, як і державний орган, повне ім’я та посаду відповідної особи, дату взаємодії та витрату на неї, якщо така відбулася.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Звітувати суб’єкти лобіювання мають щопівроку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Якщо ваше листування з органами державної влади передбачає «предмет» лобіювання, діяльність є лобістською й підпадає під дію закону. В такому разі вимоги реєстру спрощені.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Стратегічно Реєстр прозорості створює юридичну площину для доброчесного лобіювання, посилює антикорупційну систему та ставить серйозний запобіжник для злочинної діяльності осіб, що в незаконний або сумнівний спосіб намагаються чинити вплив на законодавство в Україні.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849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6373" y="181069"/>
            <a:ext cx="8003264" cy="669957"/>
          </a:xfrm>
        </p:spPr>
        <p:txBody>
          <a:bodyPr/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 СУБ’ЄКТА ЛОБІЮВАННЯ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623" y="1149790"/>
            <a:ext cx="11471951" cy="538681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лобіювання має право: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представляти свої комерційні інтереси та/або комерційні інтереси бенефіціара;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використовувати методи лобіювання, передбачені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статтею 7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цього Закону;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отримувати від клієнта відомості та документи, необхідні для здійснення лобіювання, та надавати клієнту будь-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відомості та документи, пов’язані з предметом лобіювання або здійсненням лобіювання;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звертатися до об’єктів лобіювання з метою отримання інформації, пов’язаної із сферою та/або предметом лобіювання, та отримувати таку інформацію на своє звернення, крім інформації з обмеженим доступом;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у встановленому законодавством порядку входити до адміністративних будівель органів державної влади, інших державних органів та органів місцевого самоврядування під час здійснення лобіювання (якщо такий доступ пов’язаний із сферою та/або предметом лобіювання), брати участь у засіданнях таких органів під час розгляду питань, пов’язаних із сферою та/або предметом лобіювання;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подавати власні аналітичні матеріали до проектів нормативно-правових актів;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7) ініціювати підготовку проекту нормативно-правового акта, бути зазначеним у списку його авторів;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8) вільно поширювати інформацію про лобіювання та питання, пов’язані із сферою та/або предметом лобіювання, через медіа або з використанням мережі Інтернет (крім інформації, яку відповідно до закону віднесено до інформації з обмеженим доступом);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9) отримувати інформацію про проведення запланованих заходів, пов’язаних з предметом лобіювання;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125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0860" y="163007"/>
            <a:ext cx="8890502" cy="823821"/>
          </a:xfrm>
        </p:spPr>
        <p:txBody>
          <a:bodyPr/>
          <a:lstStyle/>
          <a:p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ОБОВ’ЯЗКИ СУБ’ЄКТА ЛОБІЮВАННЯ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069" y="1403288"/>
            <a:ext cx="11190083" cy="49718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лобіювання зобов’язаний: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створювати належні умови для здійснення лобіювання, сприяти суб’єктам лобіювання в реалізації їхніх прав, передбачених цим Законом та іншими законами України, уникати незаконного втручання у здійснення лобіювання;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розглядати письмові та електронні звернення, аналітичні матеріали суб’єктів лобіювання та інформувати суб’єктів лобіювання про результати такого розгляду у встановленому порядку;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інформувати Національне агентство про дії суб’єкта лобіювання у процесі здійснення лобіювання стосовно нього, які, на переконання об’єкта лобіювання, порушують вимоги цього Закону;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не допускати одержання від суб’єкта лобіювання неправомірної вигоди чи прийняття обіцянки, пропозиції про таку вигоду для себе чи пов’язаних осіб;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вживати заходів щодо недопущення виникнення конфлікту інтересів у відносинах із суб’єктом лобіювання;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дотримуватися принципів лобіювання, визначених цим Законом.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202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335" y="81482"/>
            <a:ext cx="8131499" cy="1167896"/>
          </a:xfrm>
        </p:spPr>
        <p:txBody>
          <a:bodyPr/>
          <a:lstStyle/>
          <a:p>
            <a:pPr algn="ctr"/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ЛОБІЮВАННЯ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VS 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КОРУПЦІЯ: </a:t>
            </a:r>
            <a:b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ЧОМУ РІЗНИЦЯ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231" y="1249378"/>
            <a:ext cx="11734503" cy="53234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обізм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корупція - неодмінні супутники існування будь-якої держави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Лобізм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цивілізована легальна форма впливу зацікавлених осіб на владні органи. Він, на відміну від корупції, не передбачає збагачення тих осіб, які здійснюють цей вплив.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Корупція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виражається в тому, що посадові особи намагаються отримати особисту неправомірну вигоду зі своїх посадових можливостей. Це негативне суспільне явище, що перешкоджає економічному, суспільному та політичному розвитку держави, завдає їй матеріальних збитків, підриває легітимність влади.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відмінності:</a:t>
            </a:r>
          </a:p>
          <a:p>
            <a:pPr marL="0" indent="0" algn="just"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Законність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правила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лобіювання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 за чіткими правилами через відкриті інструменти (наприклад, Реєстр прозорості). Корупція є кримінальним або адміністративним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правопорушенням.</a:t>
            </a:r>
          </a:p>
          <a:p>
            <a:pPr marL="0" indent="0" algn="just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 та методи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лобісти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 аргументи, дані, публічні обговорення та офіційні звернення від імені бізнесу чи громадськості. Корупція базується на прихованих домовленостях, підкупі чи конфліктах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інтересів.</a:t>
            </a:r>
          </a:p>
          <a:p>
            <a:pPr marL="0" indent="0" algn="just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Фіксація вигоди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лобіюванні діяльність відбувається за офіційну винагороду з подальшою звітністю. Корупція передбачає одержання неправомірної вигоди, яка приховується від держави та суспільства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70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86783"/>
          </a:xfrm>
        </p:spPr>
        <p:txBody>
          <a:bodyPr/>
          <a:lstStyle/>
          <a:p>
            <a:pPr algn="ctr"/>
            <a:r>
              <a:rPr lang="uk-UA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 інтересів і лобіювання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367073"/>
            <a:ext cx="10367429" cy="520574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Конфліктом інтересів під час лобіювання вважається суперечність між комерційними інтересами бенефіціарів, власними інтересами суб’єкта лобіювання та його обов’язками, наявність якої може вплинути на його неупередженість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Україні, відповідно до вимог Закону України «Про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лобіювання»,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лобіст повинен вживати заходів щодо недопущення виникнення конфлікту інтересів у відносинах із суб’єктом лобіювання.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Разом із тим, варто розрізняти конфлікт інтересів під час лобіювання від конфлікту інтересів, визначеного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Законом України «Про запобігання корупції»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Нагадаємо, Закон України “Про лобіювання” встановлює чіткі обмеження, щоб уникнути конфлікту інтересів і зловживання впливом. Це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означає,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що не всі охочі можуть набути статусу лобіста. 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391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4646" y="452718"/>
            <a:ext cx="8756188" cy="1095425"/>
          </a:xfrm>
        </p:spPr>
        <p:txBody>
          <a:bodyPr/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ЦІКАВО ЗНАТИ!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4646" y="1339914"/>
            <a:ext cx="9832063" cy="32139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Лобізм походить від англійського lobby - кулуари. У 1640-х рр. так називали вестибюль і два коридори в будівлі палати громад британського парламенту, куди виходили голосувати депутати і де вони могли зустрітися із зацікавленими особами, яких не допускали до зали на пленарні засідання.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uk-UA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 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лобізму полягає в тому, що він може вести до корупції.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5411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617</TotalTime>
  <Words>898</Words>
  <Application>Microsoft Office PowerPoint</Application>
  <PresentationFormat>Широкоэкранный</PresentationFormat>
  <Paragraphs>52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Times New Roman</vt:lpstr>
      <vt:lpstr>Wingdings 3</vt:lpstr>
      <vt:lpstr>Ион</vt:lpstr>
      <vt:lpstr>Презентація на тему:  “Запуск Реєстру прозорості та основні положення Закону України “Про лобіюванняˮ </vt:lpstr>
      <vt:lpstr>КЛЮЧОВІ ПОЛОЖЕННЯ ЗАКОНУ УКРАЇНИ ПРО ЛОБІЮВАННЯ</vt:lpstr>
      <vt:lpstr>ЩО ТАКЕ ЛОБІЮВАННЯ?</vt:lpstr>
      <vt:lpstr>РЕЄСТР ПРОЗОРОСТІ</vt:lpstr>
      <vt:lpstr>ПРАВА СУБ’ЄКТА ЛОБІЮВАННЯ</vt:lpstr>
      <vt:lpstr>ОБОВ’ЯЗКИ СУБ’ЄКТА ЛОБІЮВАННЯ</vt:lpstr>
      <vt:lpstr>ЛОБІЮВАННЯ VS КОРУПЦІЯ:  В ЧОМУ РІЗНИЦЯ</vt:lpstr>
      <vt:lpstr>Конфлікт інтересів і лобіювання</vt:lpstr>
      <vt:lpstr>ЦІКАВО ЗНАТИ!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Vodopianova</dc:creator>
  <cp:lastModifiedBy>Користувач Windows</cp:lastModifiedBy>
  <cp:revision>45</cp:revision>
  <dcterms:created xsi:type="dcterms:W3CDTF">2026-09-14T12:33:56Z</dcterms:created>
  <dcterms:modified xsi:type="dcterms:W3CDTF">2026-09-30T07:26:54Z</dcterms:modified>
</cp:coreProperties>
</file>