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3"/>
  </p:notesMasterIdLst>
  <p:sldIdLst>
    <p:sldId id="256" r:id="rId2"/>
    <p:sldId id="257" r:id="rId3"/>
    <p:sldId id="281" r:id="rId4"/>
    <p:sldId id="282" r:id="rId5"/>
    <p:sldId id="283" r:id="rId6"/>
    <p:sldId id="284" r:id="rId7"/>
    <p:sldId id="285" r:id="rId8"/>
    <p:sldId id="286" r:id="rId9"/>
    <p:sldId id="304" r:id="rId10"/>
    <p:sldId id="313" r:id="rId11"/>
    <p:sldId id="311" r:id="rId12"/>
    <p:sldId id="312" r:id="rId13"/>
    <p:sldId id="310" r:id="rId14"/>
    <p:sldId id="308" r:id="rId15"/>
    <p:sldId id="309" r:id="rId16"/>
    <p:sldId id="307" r:id="rId17"/>
    <p:sldId id="306" r:id="rId18"/>
    <p:sldId id="318" r:id="rId19"/>
    <p:sldId id="301" r:id="rId20"/>
    <p:sldId id="292" r:id="rId21"/>
    <p:sldId id="293" r:id="rId22"/>
    <p:sldId id="258" r:id="rId23"/>
    <p:sldId id="300" r:id="rId24"/>
    <p:sldId id="299" r:id="rId25"/>
    <p:sldId id="298" r:id="rId26"/>
    <p:sldId id="297" r:id="rId27"/>
    <p:sldId id="296" r:id="rId28"/>
    <p:sldId id="295" r:id="rId29"/>
    <p:sldId id="294" r:id="rId30"/>
    <p:sldId id="302" r:id="rId31"/>
    <p:sldId id="319" r:id="rId32"/>
    <p:sldId id="320" r:id="rId33"/>
    <p:sldId id="321" r:id="rId34"/>
    <p:sldId id="322" r:id="rId35"/>
    <p:sldId id="323" r:id="rId36"/>
    <p:sldId id="324" r:id="rId37"/>
    <p:sldId id="325" r:id="rId38"/>
    <p:sldId id="326" r:id="rId39"/>
    <p:sldId id="327" r:id="rId40"/>
    <p:sldId id="328" r:id="rId41"/>
    <p:sldId id="329" r:id="rId4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CF6"/>
    <a:srgbClr val="63EC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D:\DOC\NEW\&#1050;&#1054;&#1051;&#1045;&#1043;&#1030;&#1071;\2018\&#1050;&#1086;&#1083;&#1077;&#1075;&#1110;&#1103;%2013.03.2018_2\&#1044;&#1110;&#1072;&#1075;&#1088;&#1072;&#1084;&#1080;%20&#1052;&#1077;&#1083;&#1100;&#1085;&#1080;&#1095;&#1091;&#1082;.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DOC\NEW\&#1050;&#1054;&#1051;&#1045;&#1043;&#1030;&#1071;\2019\&#1057;&#1091;&#1092;&#1077;&#1083;&#1103;&#1082;\&#1076;&#1086;%20&#1087;_2%20&#1090;&#1072;&#1073;&#1083;.8.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_rels/chart3.xml.rels><?xml version="1.0" encoding="UTF-8" standalone="yes"?>
<Relationships xmlns="http://schemas.openxmlformats.org/package/2006/relationships"><Relationship Id="rId1" Type="http://schemas.openxmlformats.org/officeDocument/2006/relationships/oleObject" Target="file:///D:\DOC\NEW\&#1050;&#1054;&#1051;&#1045;&#1043;&#1030;&#1071;\2019\&#1057;&#1091;&#1092;&#1077;&#1083;&#1103;&#1082;\&#1076;&#1086;%20&#1087;_2%20&#1090;&#1072;&#1073;&#1083;.1.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OC\NEW\&#1050;&#1054;&#1051;&#1045;&#1043;&#1030;&#1071;\2019\&#1057;&#1091;&#1092;&#1077;&#1083;&#1103;&#1082;\&#1076;&#1086;%20&#1087;_2%20&#1090;&#1072;&#1073;&#1083;.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OC\NEW\&#1050;&#1054;&#1051;&#1045;&#1043;&#1030;&#1071;\2019\&#1057;&#1091;&#1092;&#1077;&#1083;&#1103;&#1082;\&#1076;&#1086;%20&#1087;_2%20&#1090;&#1072;&#1073;&#1083;.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DOC\NEW\&#1050;&#1054;&#1051;&#1045;&#1043;&#1030;&#1071;\2019\&#1057;&#1091;&#1092;&#1077;&#1083;&#1103;&#1082;\&#1076;&#1086;%20&#1087;_2%20&#1090;&#1072;&#1073;&#1083;.5.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DOC\NEW\&#1050;&#1054;&#1051;&#1045;&#1043;&#1030;&#1071;\2019\&#1057;&#1091;&#1092;&#1077;&#1083;&#1103;&#1082;\&#1076;&#1086;%20&#1087;_2%20&#1090;&#1072;&#1073;&#1083;.6.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DOC\NEW\&#1050;&#1054;&#1051;&#1045;&#1043;&#1030;&#1071;\2019\&#1057;&#1091;&#1092;&#1077;&#1083;&#1103;&#1082;\&#1076;&#1086;%20&#1087;_2%20&#1090;&#1072;&#1073;&#1083;.7.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'Територіальні органи'!$B$2</c:f>
              <c:strCache>
                <c:ptCount val="1"/>
                <c:pt idx="0">
                  <c:v>реєстрація земельних ділянок</c:v>
                </c:pt>
              </c:strCache>
            </c:strRef>
          </c:tx>
          <c:invertIfNegative val="0"/>
          <c:dLbls>
            <c:dLbl>
              <c:idx val="0"/>
              <c:layout>
                <c:manualLayout>
                  <c:x val="3.46946151066136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EE-4448-925C-0E09C39D8F38}"/>
                </c:ext>
              </c:extLst>
            </c:dLbl>
            <c:dLbl>
              <c:idx val="1"/>
              <c:layout>
                <c:manualLayout>
                  <c:x val="2.3129743404409108E-2"/>
                  <c:y val="-1.6913317630012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EE-4448-925C-0E09C39D8F3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'Територіальні органи'!$A$3:$A$6</c:f>
              <c:strCache>
                <c:ptCount val="4"/>
                <c:pt idx="0">
                  <c:v>Мукачівський</c:v>
                </c:pt>
                <c:pt idx="1">
                  <c:v>Ужгородський</c:v>
                </c:pt>
                <c:pt idx="2">
                  <c:v>Воловецький</c:v>
                </c:pt>
                <c:pt idx="3">
                  <c:v>Великоберезнянський</c:v>
                </c:pt>
              </c:strCache>
            </c:strRef>
          </c:cat>
          <c:val>
            <c:numRef>
              <c:f>'Територіальні органи'!$B$3:$B$6</c:f>
              <c:numCache>
                <c:formatCode>[$-422]General</c:formatCode>
                <c:ptCount val="4"/>
                <c:pt idx="0">
                  <c:v>7272</c:v>
                </c:pt>
                <c:pt idx="1">
                  <c:v>6026</c:v>
                </c:pt>
                <c:pt idx="2">
                  <c:v>458</c:v>
                </c:pt>
                <c:pt idx="3">
                  <c:v>255</c:v>
                </c:pt>
              </c:numCache>
            </c:numRef>
          </c:val>
          <c:extLst>
            <c:ext xmlns:c16="http://schemas.microsoft.com/office/drawing/2014/chart" uri="{C3380CC4-5D6E-409C-BE32-E72D297353CC}">
              <c16:uniqueId val="{00000002-87EE-4448-925C-0E09C39D8F38}"/>
            </c:ext>
          </c:extLst>
        </c:ser>
        <c:ser>
          <c:idx val="1"/>
          <c:order val="1"/>
          <c:tx>
            <c:strRef>
              <c:f>'Територіальні органи'!$C$2</c:f>
              <c:strCache>
                <c:ptCount val="1"/>
                <c:pt idx="0">
                  <c:v>надано витягів із земельного кадастру</c:v>
                </c:pt>
              </c:strCache>
            </c:strRef>
          </c:tx>
          <c:invertIfNegative val="0"/>
          <c:dLbls>
            <c:dLbl>
              <c:idx val="0"/>
              <c:layout>
                <c:manualLayout>
                  <c:x val="1.734730755330683E-2"/>
                  <c:y val="-2.41618823285890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EE-4448-925C-0E09C39D8F38}"/>
                </c:ext>
              </c:extLst>
            </c:dLbl>
            <c:dLbl>
              <c:idx val="1"/>
              <c:layout>
                <c:manualLayout>
                  <c:x val="2.3129743404409108E-2"/>
                  <c:y val="-1.44971293971534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EE-4448-925C-0E09C39D8F38}"/>
                </c:ext>
              </c:extLst>
            </c:dLbl>
            <c:dLbl>
              <c:idx val="2"/>
              <c:layout>
                <c:manualLayout>
                  <c:x val="1.5901698590531262E-2"/>
                  <c:y val="-7.24856469857671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EE-4448-925C-0E09C39D8F38}"/>
                </c:ext>
              </c:extLst>
            </c:dLbl>
            <c:dLbl>
              <c:idx val="3"/>
              <c:layout>
                <c:manualLayout>
                  <c:x val="1.3010480664980123E-2"/>
                  <c:y val="-1.20809411642945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7EE-4448-925C-0E09C39D8F38}"/>
                </c:ext>
              </c:extLst>
            </c:dLbl>
            <c:dLbl>
              <c:idx val="4"/>
              <c:layout>
                <c:manualLayout>
                  <c:x val="1.0119262739428984E-2"/>
                  <c:y val="-1.20809411642944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7EE-4448-925C-0E09C39D8F3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'Територіальні органи'!$A$3:$A$6</c:f>
              <c:strCache>
                <c:ptCount val="4"/>
                <c:pt idx="0">
                  <c:v>Мукачівський</c:v>
                </c:pt>
                <c:pt idx="1">
                  <c:v>Ужгородський</c:v>
                </c:pt>
                <c:pt idx="2">
                  <c:v>Воловецький</c:v>
                </c:pt>
                <c:pt idx="3">
                  <c:v>Великоберезнянський</c:v>
                </c:pt>
              </c:strCache>
            </c:strRef>
          </c:cat>
          <c:val>
            <c:numRef>
              <c:f>'Територіальні органи'!$C$3:$C$6</c:f>
              <c:numCache>
                <c:formatCode>[$-422]General</c:formatCode>
                <c:ptCount val="4"/>
                <c:pt idx="0">
                  <c:v>760</c:v>
                </c:pt>
                <c:pt idx="1">
                  <c:v>2410</c:v>
                </c:pt>
                <c:pt idx="2">
                  <c:v>30</c:v>
                </c:pt>
                <c:pt idx="3">
                  <c:v>38</c:v>
                </c:pt>
              </c:numCache>
            </c:numRef>
          </c:val>
          <c:extLst>
            <c:ext xmlns:c16="http://schemas.microsoft.com/office/drawing/2014/chart" uri="{C3380CC4-5D6E-409C-BE32-E72D297353CC}">
              <c16:uniqueId val="{00000008-87EE-4448-925C-0E09C39D8F38}"/>
            </c:ext>
          </c:extLst>
        </c:ser>
        <c:dLbls>
          <c:showLegendKey val="0"/>
          <c:showVal val="0"/>
          <c:showCatName val="0"/>
          <c:showSerName val="0"/>
          <c:showPercent val="0"/>
          <c:showBubbleSize val="0"/>
        </c:dLbls>
        <c:gapWidth val="150"/>
        <c:shape val="box"/>
        <c:axId val="23422080"/>
        <c:axId val="23423616"/>
        <c:axId val="0"/>
      </c:bar3DChart>
      <c:catAx>
        <c:axId val="23422080"/>
        <c:scaling>
          <c:orientation val="minMax"/>
        </c:scaling>
        <c:delete val="0"/>
        <c:axPos val="b"/>
        <c:numFmt formatCode="General" sourceLinked="0"/>
        <c:majorTickMark val="out"/>
        <c:minorTickMark val="none"/>
        <c:tickLblPos val="nextTo"/>
        <c:txPr>
          <a:bodyPr/>
          <a:lstStyle/>
          <a:p>
            <a:pPr>
              <a:defRPr sz="1200" baseline="0">
                <a:latin typeface="Times New Roman" panose="02020603050405020304" pitchFamily="18" charset="0"/>
              </a:defRPr>
            </a:pPr>
            <a:endParaRPr lang="uk-UA"/>
          </a:p>
        </c:txPr>
        <c:crossAx val="23423616"/>
        <c:crosses val="autoZero"/>
        <c:auto val="1"/>
        <c:lblAlgn val="ctr"/>
        <c:lblOffset val="100"/>
        <c:noMultiLvlLbl val="0"/>
      </c:catAx>
      <c:valAx>
        <c:axId val="23423616"/>
        <c:scaling>
          <c:orientation val="minMax"/>
        </c:scaling>
        <c:delete val="0"/>
        <c:axPos val="l"/>
        <c:majorGridlines/>
        <c:numFmt formatCode="[$-422]General" sourceLinked="1"/>
        <c:majorTickMark val="out"/>
        <c:minorTickMark val="none"/>
        <c:tickLblPos val="nextTo"/>
        <c:crossAx val="23422080"/>
        <c:crosses val="autoZero"/>
        <c:crossBetween val="between"/>
      </c:valAx>
    </c:plotArea>
    <c:legend>
      <c:legendPos val="r"/>
      <c:overlay val="0"/>
      <c:txPr>
        <a:bodyPr/>
        <a:lstStyle/>
        <a:p>
          <a:pPr>
            <a:defRPr sz="1400" baseline="0">
              <a:latin typeface="Times New Roman" panose="02020603050405020304" pitchFamily="18" charset="0"/>
            </a:defRPr>
          </a:pPr>
          <a:endParaRPr lang="uk-UA"/>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Times New Roman"/>
                <a:ea typeface="Times New Roman"/>
                <a:cs typeface="Times New Roman"/>
              </a:defRPr>
            </a:pPr>
            <a:r>
              <a:rPr lang="uk-UA" dirty="0"/>
              <a:t>Інформація про кількість та площу земельних ділянок сільськогосподарського призначення державної власності, які включено до переліку земельних ділянок, для продажу прав на них на земельних торгах станом на 29.03.2019</a:t>
            </a:r>
          </a:p>
        </c:rich>
      </c:tx>
      <c:overlay val="0"/>
      <c:spPr>
        <a:noFill/>
        <a:ln w="25400">
          <a:noFill/>
        </a:ln>
      </c:spPr>
    </c:title>
    <c:autoTitleDeleted val="0"/>
    <c:plotArea>
      <c:layout/>
      <c:barChart>
        <c:barDir val="col"/>
        <c:grouping val="clustered"/>
        <c:varyColors val="0"/>
        <c:ser>
          <c:idx val="0"/>
          <c:order val="0"/>
          <c:tx>
            <c:v>кількість з/д (од.)</c:v>
          </c:tx>
          <c:spPr>
            <a:solidFill>
              <a:srgbClr val="4F81BD"/>
            </a:solidFill>
            <a:ln w="25400">
              <a:noFill/>
            </a:ln>
          </c:spPr>
          <c:invertIfNegative val="0"/>
          <c:dLbls>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uk-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'19 р'!$A$4:$A$16</c:f>
              <c:strCache>
                <c:ptCount val="13"/>
                <c:pt idx="0">
                  <c:v> Берегівський</c:v>
                </c:pt>
                <c:pt idx="1">
                  <c:v> Великоберезнянський</c:v>
                </c:pt>
                <c:pt idx="2">
                  <c:v> Виноградівський</c:v>
                </c:pt>
                <c:pt idx="3">
                  <c:v> Воловецький</c:v>
                </c:pt>
                <c:pt idx="4">
                  <c:v> Іршавський</c:v>
                </c:pt>
                <c:pt idx="5">
                  <c:v> Міжгірський</c:v>
                </c:pt>
                <c:pt idx="6">
                  <c:v> Мукачівський</c:v>
                </c:pt>
                <c:pt idx="7">
                  <c:v> Перечинський</c:v>
                </c:pt>
                <c:pt idx="8">
                  <c:v> Рахівський</c:v>
                </c:pt>
                <c:pt idx="9">
                  <c:v> Свалявський</c:v>
                </c:pt>
                <c:pt idx="10">
                  <c:v> Тячівський</c:v>
                </c:pt>
                <c:pt idx="11">
                  <c:v> Ужгородський</c:v>
                </c:pt>
                <c:pt idx="12">
                  <c:v> Хустський</c:v>
                </c:pt>
              </c:strCache>
            </c:strRef>
          </c:cat>
          <c:val>
            <c:numRef>
              <c:f>'19 р'!$B$4:$B$16</c:f>
              <c:numCache>
                <c:formatCode>0</c:formatCode>
                <c:ptCount val="13"/>
                <c:pt idx="0">
                  <c:v>26</c:v>
                </c:pt>
                <c:pt idx="1">
                  <c:v>3</c:v>
                </c:pt>
                <c:pt idx="2">
                  <c:v>7</c:v>
                </c:pt>
                <c:pt idx="3">
                  <c:v>10</c:v>
                </c:pt>
                <c:pt idx="4">
                  <c:v>17</c:v>
                </c:pt>
                <c:pt idx="5">
                  <c:v>0</c:v>
                </c:pt>
                <c:pt idx="6">
                  <c:v>13</c:v>
                </c:pt>
                <c:pt idx="7">
                  <c:v>3</c:v>
                </c:pt>
                <c:pt idx="8">
                  <c:v>0</c:v>
                </c:pt>
                <c:pt idx="9">
                  <c:v>3</c:v>
                </c:pt>
                <c:pt idx="10">
                  <c:v>3</c:v>
                </c:pt>
                <c:pt idx="11">
                  <c:v>4</c:v>
                </c:pt>
                <c:pt idx="12">
                  <c:v>15</c:v>
                </c:pt>
              </c:numCache>
            </c:numRef>
          </c:val>
          <c:extLst>
            <c:ext xmlns:c16="http://schemas.microsoft.com/office/drawing/2014/chart" uri="{C3380CC4-5D6E-409C-BE32-E72D297353CC}">
              <c16:uniqueId val="{00000000-02B6-4E02-AA44-167EBC4BC859}"/>
            </c:ext>
          </c:extLst>
        </c:ser>
        <c:ser>
          <c:idx val="1"/>
          <c:order val="1"/>
          <c:tx>
            <c:v>площа (га)</c:v>
          </c:tx>
          <c:spPr>
            <a:solidFill>
              <a:srgbClr val="C0504D"/>
            </a:solidFill>
            <a:ln w="25400">
              <a:noFill/>
            </a:ln>
          </c:spPr>
          <c:invertIfNegative val="0"/>
          <c:dLbls>
            <c:spPr>
              <a:noFill/>
              <a:ln w="25400">
                <a:noFill/>
              </a:ln>
            </c:spPr>
            <c:txPr>
              <a:bodyPr/>
              <a:lstStyle/>
              <a:p>
                <a:pPr>
                  <a:defRPr sz="800" b="1" i="0" u="none" strike="noStrike" baseline="0">
                    <a:solidFill>
                      <a:srgbClr val="000000"/>
                    </a:solidFill>
                    <a:latin typeface="Times New Roman"/>
                    <a:ea typeface="Times New Roman"/>
                    <a:cs typeface="Times New Roman"/>
                  </a:defRPr>
                </a:pPr>
                <a:endParaRPr lang="uk-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'19 р'!$A$4:$A$16</c:f>
              <c:strCache>
                <c:ptCount val="13"/>
                <c:pt idx="0">
                  <c:v> Берегівський</c:v>
                </c:pt>
                <c:pt idx="1">
                  <c:v> Великоберезнянський</c:v>
                </c:pt>
                <c:pt idx="2">
                  <c:v> Виноградівський</c:v>
                </c:pt>
                <c:pt idx="3">
                  <c:v> Воловецький</c:v>
                </c:pt>
                <c:pt idx="4">
                  <c:v> Іршавський</c:v>
                </c:pt>
                <c:pt idx="5">
                  <c:v> Міжгірський</c:v>
                </c:pt>
                <c:pt idx="6">
                  <c:v> Мукачівський</c:v>
                </c:pt>
                <c:pt idx="7">
                  <c:v> Перечинський</c:v>
                </c:pt>
                <c:pt idx="8">
                  <c:v> Рахівський</c:v>
                </c:pt>
                <c:pt idx="9">
                  <c:v> Свалявський</c:v>
                </c:pt>
                <c:pt idx="10">
                  <c:v> Тячівський</c:v>
                </c:pt>
                <c:pt idx="11">
                  <c:v> Ужгородський</c:v>
                </c:pt>
                <c:pt idx="12">
                  <c:v> Хустський</c:v>
                </c:pt>
              </c:strCache>
            </c:strRef>
          </c:cat>
          <c:val>
            <c:numRef>
              <c:f>'19 р'!$C$4:$C$16</c:f>
              <c:numCache>
                <c:formatCode>0.0</c:formatCode>
                <c:ptCount val="13"/>
                <c:pt idx="0">
                  <c:v>671.05679999999995</c:v>
                </c:pt>
                <c:pt idx="1">
                  <c:v>61.716099999999997</c:v>
                </c:pt>
                <c:pt idx="2">
                  <c:v>114.5095</c:v>
                </c:pt>
                <c:pt idx="3">
                  <c:v>46.8018</c:v>
                </c:pt>
                <c:pt idx="4">
                  <c:v>188.17009999999999</c:v>
                </c:pt>
                <c:pt idx="5">
                  <c:v>0</c:v>
                </c:pt>
                <c:pt idx="6">
                  <c:v>397.29876999999999</c:v>
                </c:pt>
                <c:pt idx="7">
                  <c:v>48.1</c:v>
                </c:pt>
                <c:pt idx="8">
                  <c:v>0</c:v>
                </c:pt>
                <c:pt idx="9">
                  <c:v>44.955300000000001</c:v>
                </c:pt>
                <c:pt idx="10">
                  <c:v>72.357799999999997</c:v>
                </c:pt>
                <c:pt idx="11">
                  <c:v>92.555999999999997</c:v>
                </c:pt>
                <c:pt idx="12">
                  <c:v>105.922</c:v>
                </c:pt>
              </c:numCache>
            </c:numRef>
          </c:val>
          <c:extLst>
            <c:ext xmlns:c16="http://schemas.microsoft.com/office/drawing/2014/chart" uri="{C3380CC4-5D6E-409C-BE32-E72D297353CC}">
              <c16:uniqueId val="{00000001-02B6-4E02-AA44-167EBC4BC859}"/>
            </c:ext>
          </c:extLst>
        </c:ser>
        <c:ser>
          <c:idx val="2"/>
          <c:order val="2"/>
          <c:tx>
            <c:v>площа згідно з планом-графіком (га)</c:v>
          </c:tx>
          <c:spPr>
            <a:solidFill>
              <a:srgbClr val="9BBB59"/>
            </a:solidFill>
            <a:ln w="25400">
              <a:noFill/>
            </a:ln>
          </c:spPr>
          <c:invertIfNegative val="0"/>
          <c:dLbls>
            <c:dLbl>
              <c:idx val="5"/>
              <c:layout>
                <c:manualLayout>
                  <c:x val="1.5201766948055521E-3"/>
                  <c:y val="-2.93333364129486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B6-4E02-AA44-167EBC4BC859}"/>
                </c:ext>
              </c:extLst>
            </c:dLbl>
            <c:dLbl>
              <c:idx val="8"/>
              <c:layout>
                <c:manualLayout>
                  <c:x val="0"/>
                  <c:y val="-3.17777811140276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B6-4E02-AA44-167EBC4BC859}"/>
                </c:ext>
              </c:extLst>
            </c:dLbl>
            <c:spPr>
              <a:noFill/>
              <a:ln w="25400">
                <a:noFill/>
              </a:ln>
            </c:spPr>
            <c:txPr>
              <a:bodyPr/>
              <a:lstStyle/>
              <a:p>
                <a:pPr>
                  <a:defRPr sz="800" b="1" i="0" u="none" strike="noStrike" baseline="0">
                    <a:solidFill>
                      <a:srgbClr val="000000"/>
                    </a:solidFill>
                    <a:latin typeface="Times New Roman"/>
                    <a:ea typeface="Times New Roman"/>
                    <a:cs typeface="Times New Roman"/>
                  </a:defRPr>
                </a:pPr>
                <a:endParaRPr lang="uk-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'19 р'!$A$4:$A$16</c:f>
              <c:strCache>
                <c:ptCount val="13"/>
                <c:pt idx="0">
                  <c:v> Берегівський</c:v>
                </c:pt>
                <c:pt idx="1">
                  <c:v> Великоберезнянський</c:v>
                </c:pt>
                <c:pt idx="2">
                  <c:v> Виноградівський</c:v>
                </c:pt>
                <c:pt idx="3">
                  <c:v> Воловецький</c:v>
                </c:pt>
                <c:pt idx="4">
                  <c:v> Іршавський</c:v>
                </c:pt>
                <c:pt idx="5">
                  <c:v> Міжгірський</c:v>
                </c:pt>
                <c:pt idx="6">
                  <c:v> Мукачівський</c:v>
                </c:pt>
                <c:pt idx="7">
                  <c:v> Перечинський</c:v>
                </c:pt>
                <c:pt idx="8">
                  <c:v> Рахівський</c:v>
                </c:pt>
                <c:pt idx="9">
                  <c:v> Свалявський</c:v>
                </c:pt>
                <c:pt idx="10">
                  <c:v> Тячівський</c:v>
                </c:pt>
                <c:pt idx="11">
                  <c:v> Ужгородський</c:v>
                </c:pt>
                <c:pt idx="12">
                  <c:v> Хустський</c:v>
                </c:pt>
              </c:strCache>
            </c:strRef>
          </c:cat>
          <c:val>
            <c:numRef>
              <c:f>'19 р'!$D$4:$D$16</c:f>
              <c:numCache>
                <c:formatCode>0.0</c:formatCode>
                <c:ptCount val="13"/>
                <c:pt idx="0">
                  <c:v>730</c:v>
                </c:pt>
                <c:pt idx="1">
                  <c:v>92</c:v>
                </c:pt>
                <c:pt idx="2">
                  <c:v>355</c:v>
                </c:pt>
                <c:pt idx="3">
                  <c:v>80</c:v>
                </c:pt>
                <c:pt idx="4">
                  <c:v>255</c:v>
                </c:pt>
                <c:pt idx="5">
                  <c:v>0</c:v>
                </c:pt>
                <c:pt idx="6">
                  <c:v>510</c:v>
                </c:pt>
                <c:pt idx="7">
                  <c:v>88</c:v>
                </c:pt>
                <c:pt idx="8">
                  <c:v>0</c:v>
                </c:pt>
                <c:pt idx="9">
                  <c:v>85</c:v>
                </c:pt>
                <c:pt idx="10">
                  <c:v>202</c:v>
                </c:pt>
                <c:pt idx="11">
                  <c:v>167</c:v>
                </c:pt>
                <c:pt idx="12">
                  <c:v>235</c:v>
                </c:pt>
              </c:numCache>
            </c:numRef>
          </c:val>
          <c:extLst>
            <c:ext xmlns:c16="http://schemas.microsoft.com/office/drawing/2014/chart" uri="{C3380CC4-5D6E-409C-BE32-E72D297353CC}">
              <c16:uniqueId val="{00000004-02B6-4E02-AA44-167EBC4BC859}"/>
            </c:ext>
          </c:extLst>
        </c:ser>
        <c:dLbls>
          <c:showLegendKey val="0"/>
          <c:showVal val="0"/>
          <c:showCatName val="0"/>
          <c:showSerName val="0"/>
          <c:showPercent val="0"/>
          <c:showBubbleSize val="0"/>
        </c:dLbls>
        <c:gapWidth val="219"/>
        <c:overlap val="-27"/>
        <c:axId val="54321536"/>
        <c:axId val="54323072"/>
      </c:barChart>
      <c:catAx>
        <c:axId val="5432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uk-UA"/>
          </a:p>
        </c:txPr>
        <c:crossAx val="54323072"/>
        <c:crosses val="autoZero"/>
        <c:auto val="1"/>
        <c:lblAlgn val="ctr"/>
        <c:lblOffset val="100"/>
        <c:noMultiLvlLbl val="0"/>
      </c:catAx>
      <c:valAx>
        <c:axId val="54323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9525">
            <a:noFill/>
          </a:ln>
        </c:spPr>
        <c:txPr>
          <a:bodyPr rot="0" vert="horz"/>
          <a:lstStyle/>
          <a:p>
            <a:pPr>
              <a:defRPr sz="900" b="0" i="0" u="none" strike="noStrike" baseline="0">
                <a:solidFill>
                  <a:srgbClr val="333333"/>
                </a:solidFill>
                <a:latin typeface="Calibri"/>
                <a:ea typeface="Calibri"/>
                <a:cs typeface="Calibri"/>
              </a:defRPr>
            </a:pPr>
            <a:endParaRPr lang="uk-UA"/>
          </a:p>
        </c:txPr>
        <c:crossAx val="54321536"/>
        <c:crosses val="autoZero"/>
        <c:crossBetween val="between"/>
      </c:valAx>
      <c:dTable>
        <c:showHorzBorder val="1"/>
        <c:showVertBorder val="1"/>
        <c:showOutline val="1"/>
        <c:showKeys val="1"/>
        <c:spPr>
          <a:noFill/>
          <a:ln w="9525" cap="flat" cmpd="sng" algn="ctr">
            <a:solidFill>
              <a:schemeClr val="tx1"/>
            </a:solidFill>
            <a:round/>
          </a:ln>
          <a:effectLst/>
        </c:spPr>
        <c:txPr>
          <a:bodyPr/>
          <a:lstStyle/>
          <a:p>
            <a:pPr rtl="0">
              <a:defRPr sz="1000" b="1" i="0" u="none" strike="noStrike" baseline="0">
                <a:solidFill>
                  <a:srgbClr val="000000"/>
                </a:solidFill>
                <a:latin typeface="Times New Roman"/>
                <a:ea typeface="Times New Roman"/>
                <a:cs typeface="Times New Roman"/>
              </a:defRPr>
            </a:pPr>
            <a:endParaRPr lang="uk-UA"/>
          </a:p>
        </c:txPr>
      </c:dTable>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uk-UA"/>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dLbls>
            <c:dLbl>
              <c:idx val="0"/>
              <c:layout>
                <c:manualLayout>
                  <c:x val="-3.9071072999686193E-2"/>
                  <c:y val="3.9018100552930019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44-4AC8-B605-B73FFA23816F}"/>
                </c:ext>
              </c:extLst>
            </c:dLbl>
            <c:dLbl>
              <c:idx val="2"/>
              <c:layout>
                <c:manualLayout>
                  <c:x val="0.1279221899321128"/>
                  <c:y val="-0.33275309153683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44-4AC8-B605-B73FFA23816F}"/>
                </c:ext>
              </c:extLst>
            </c:dLbl>
            <c:dLbl>
              <c:idx val="3"/>
              <c:layout>
                <c:manualLayout>
                  <c:x val="3.5983453105600353E-2"/>
                  <c:y val="-3.77148265577329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44-4AC8-B605-B73FFA23816F}"/>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4"/>
                <c:pt idx="0">
                  <c:v>обласний рахунок</c:v>
                </c:pt>
                <c:pt idx="1">
                  <c:v>рахунки міст обласного підпорядкування</c:v>
                </c:pt>
                <c:pt idx="2">
                  <c:v>рахунки місцевих рад</c:v>
                </c:pt>
                <c:pt idx="3">
                  <c:v>рахунки районних рад </c:v>
                </c:pt>
              </c:strCache>
            </c:strRef>
          </c:cat>
          <c:val>
            <c:numRef>
              <c:f>Лист1!$B$2:$B$5</c:f>
              <c:numCache>
                <c:formatCode>0.00</c:formatCode>
                <c:ptCount val="4"/>
                <c:pt idx="0" formatCode="General">
                  <c:v>970.28</c:v>
                </c:pt>
                <c:pt idx="1">
                  <c:v>2010</c:v>
                </c:pt>
                <c:pt idx="2" formatCode="#,##0.00">
                  <c:v>12325</c:v>
                </c:pt>
                <c:pt idx="3">
                  <c:v>1350</c:v>
                </c:pt>
              </c:numCache>
            </c:numRef>
          </c:val>
          <c:extLst>
            <c:ext xmlns:c16="http://schemas.microsoft.com/office/drawing/2014/chart" uri="{C3380CC4-5D6E-409C-BE32-E72D297353CC}">
              <c16:uniqueId val="{00000003-8844-4AC8-B605-B73FFA23816F}"/>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uk-UA"/>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1000" b="1" dirty="0" err="1">
                <a:solidFill>
                  <a:schemeClr val="tx1"/>
                </a:solidFill>
                <a:latin typeface="Times New Roman" panose="02020603050405020304" pitchFamily="18" charset="0"/>
                <a:cs typeface="Times New Roman" panose="02020603050405020304" pitchFamily="18" charset="0"/>
              </a:rPr>
              <a:t>Інформація</a:t>
            </a:r>
            <a:r>
              <a:rPr lang="ru-RU" sz="1000" b="1">
                <a:solidFill>
                  <a:schemeClr val="tx1"/>
                </a:solidFill>
                <a:latin typeface="Times New Roman" panose="02020603050405020304" pitchFamily="18" charset="0"/>
                <a:cs typeface="Times New Roman" panose="02020603050405020304" pitchFamily="18" charset="0"/>
              </a:rPr>
              <a:t> про кількість та площу земельних ділянок сільськогосподарського призначення державної власності, які включено до переліку земельних ділянок</a:t>
            </a:r>
            <a:r>
              <a:rPr lang="ru-RU" sz="1000" b="1" baseline="0">
                <a:solidFill>
                  <a:schemeClr val="tx1"/>
                </a:solidFill>
                <a:latin typeface="Times New Roman" panose="02020603050405020304" pitchFamily="18" charset="0"/>
                <a:cs typeface="Times New Roman" panose="02020603050405020304" pitchFamily="18" charset="0"/>
              </a:rPr>
              <a:t> для продажу прав на них на земельних торгах</a:t>
            </a:r>
            <a:r>
              <a:rPr lang="ru-RU" sz="1000" b="1">
                <a:solidFill>
                  <a:schemeClr val="tx1"/>
                </a:solidFill>
                <a:latin typeface="Times New Roman" panose="02020603050405020304" pitchFamily="18" charset="0"/>
                <a:cs typeface="Times New Roman" panose="02020603050405020304" pitchFamily="18" charset="0"/>
              </a:rPr>
              <a:t> станом на 01.01.2018</a:t>
            </a:r>
          </a:p>
        </c:rich>
      </c:tx>
      <c:overlay val="0"/>
      <c:spPr>
        <a:noFill/>
        <a:ln w="25400">
          <a:noFill/>
        </a:ln>
      </c:spPr>
    </c:title>
    <c:autoTitleDeleted val="0"/>
    <c:view3D>
      <c:rotX val="15"/>
      <c:rotY val="20"/>
      <c:depthPercent val="100"/>
      <c:rAngAx val="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3.7672628500385434E-2"/>
          <c:y val="7.9612252368530492E-2"/>
          <c:w val="0.96095890750454904"/>
          <c:h val="0.54065314050209823"/>
        </c:manualLayout>
      </c:layout>
      <c:bar3DChart>
        <c:barDir val="col"/>
        <c:grouping val="clustered"/>
        <c:varyColors val="0"/>
        <c:ser>
          <c:idx val="0"/>
          <c:order val="0"/>
          <c:tx>
            <c:v>кількість з/д (од.)</c:v>
          </c:tx>
          <c:spPr>
            <a:solidFill>
              <a:srgbClr val="4F81BD"/>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'табл.П 17р'!$A$3:$A$15</c:f>
              <c:strCache>
                <c:ptCount val="13"/>
                <c:pt idx="0">
                  <c:v> Берегівський</c:v>
                </c:pt>
                <c:pt idx="1">
                  <c:v> Великоберезнянський</c:v>
                </c:pt>
                <c:pt idx="2">
                  <c:v> Виноградівський</c:v>
                </c:pt>
                <c:pt idx="3">
                  <c:v> Воловецький</c:v>
                </c:pt>
                <c:pt idx="4">
                  <c:v> Іршавський</c:v>
                </c:pt>
                <c:pt idx="5">
                  <c:v> Міжгірський</c:v>
                </c:pt>
                <c:pt idx="6">
                  <c:v> Мукачівський</c:v>
                </c:pt>
                <c:pt idx="7">
                  <c:v> Перечинський</c:v>
                </c:pt>
                <c:pt idx="8">
                  <c:v> Рахівський</c:v>
                </c:pt>
                <c:pt idx="9">
                  <c:v> Свалявський</c:v>
                </c:pt>
                <c:pt idx="10">
                  <c:v> Тячівський</c:v>
                </c:pt>
                <c:pt idx="11">
                  <c:v> Ужгородський</c:v>
                </c:pt>
                <c:pt idx="12">
                  <c:v> Хустський</c:v>
                </c:pt>
              </c:strCache>
            </c:strRef>
          </c:cat>
          <c:val>
            <c:numRef>
              <c:f>'табл.П 17р'!$B$3:$B$15</c:f>
              <c:numCache>
                <c:formatCode>0</c:formatCode>
                <c:ptCount val="13"/>
                <c:pt idx="0">
                  <c:v>9</c:v>
                </c:pt>
                <c:pt idx="1">
                  <c:v>6</c:v>
                </c:pt>
                <c:pt idx="2">
                  <c:v>1</c:v>
                </c:pt>
                <c:pt idx="3">
                  <c:v>7</c:v>
                </c:pt>
                <c:pt idx="4">
                  <c:v>2</c:v>
                </c:pt>
                <c:pt idx="5">
                  <c:v>0</c:v>
                </c:pt>
                <c:pt idx="6">
                  <c:v>1</c:v>
                </c:pt>
                <c:pt idx="7">
                  <c:v>2</c:v>
                </c:pt>
                <c:pt idx="8">
                  <c:v>0</c:v>
                </c:pt>
                <c:pt idx="9">
                  <c:v>2</c:v>
                </c:pt>
                <c:pt idx="10">
                  <c:v>0</c:v>
                </c:pt>
                <c:pt idx="11">
                  <c:v>3</c:v>
                </c:pt>
                <c:pt idx="12">
                  <c:v>12</c:v>
                </c:pt>
              </c:numCache>
            </c:numRef>
          </c:val>
          <c:extLst>
            <c:ext xmlns:c16="http://schemas.microsoft.com/office/drawing/2014/chart" uri="{C3380CC4-5D6E-409C-BE32-E72D297353CC}">
              <c16:uniqueId val="{00000000-6232-4AD7-879D-6C34B9727203}"/>
            </c:ext>
          </c:extLst>
        </c:ser>
        <c:ser>
          <c:idx val="1"/>
          <c:order val="1"/>
          <c:tx>
            <c:v>площа (га)</c:v>
          </c:tx>
          <c:spPr>
            <a:solidFill>
              <a:srgbClr val="C0504D"/>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'табл.П 17р'!$A$3:$A$15</c:f>
              <c:strCache>
                <c:ptCount val="13"/>
                <c:pt idx="0">
                  <c:v> Берегівський</c:v>
                </c:pt>
                <c:pt idx="1">
                  <c:v> Великоберезнянський</c:v>
                </c:pt>
                <c:pt idx="2">
                  <c:v> Виноградівський</c:v>
                </c:pt>
                <c:pt idx="3">
                  <c:v> Воловецький</c:v>
                </c:pt>
                <c:pt idx="4">
                  <c:v> Іршавський</c:v>
                </c:pt>
                <c:pt idx="5">
                  <c:v> Міжгірський</c:v>
                </c:pt>
                <c:pt idx="6">
                  <c:v> Мукачівський</c:v>
                </c:pt>
                <c:pt idx="7">
                  <c:v> Перечинський</c:v>
                </c:pt>
                <c:pt idx="8">
                  <c:v> Рахівський</c:v>
                </c:pt>
                <c:pt idx="9">
                  <c:v> Свалявський</c:v>
                </c:pt>
                <c:pt idx="10">
                  <c:v> Тячівський</c:v>
                </c:pt>
                <c:pt idx="11">
                  <c:v> Ужгородський</c:v>
                </c:pt>
                <c:pt idx="12">
                  <c:v> Хустський</c:v>
                </c:pt>
              </c:strCache>
            </c:strRef>
          </c:cat>
          <c:val>
            <c:numRef>
              <c:f>'табл.П 17р'!$C$3:$C$15</c:f>
              <c:numCache>
                <c:formatCode>0.0</c:formatCode>
                <c:ptCount val="13"/>
                <c:pt idx="0">
                  <c:v>597.61779999999987</c:v>
                </c:pt>
                <c:pt idx="1">
                  <c:v>44.891299999999994</c:v>
                </c:pt>
                <c:pt idx="2">
                  <c:v>25</c:v>
                </c:pt>
                <c:pt idx="3">
                  <c:v>17.399999999999999</c:v>
                </c:pt>
                <c:pt idx="4">
                  <c:v>57.6967</c:v>
                </c:pt>
                <c:pt idx="5">
                  <c:v>0</c:v>
                </c:pt>
                <c:pt idx="6">
                  <c:v>72.275499999999994</c:v>
                </c:pt>
                <c:pt idx="7">
                  <c:v>115.1999</c:v>
                </c:pt>
                <c:pt idx="8">
                  <c:v>0</c:v>
                </c:pt>
                <c:pt idx="9">
                  <c:v>12.7502</c:v>
                </c:pt>
                <c:pt idx="10">
                  <c:v>0</c:v>
                </c:pt>
                <c:pt idx="11">
                  <c:v>23.682900000000004</c:v>
                </c:pt>
                <c:pt idx="12">
                  <c:v>50.287300000000002</c:v>
                </c:pt>
              </c:numCache>
            </c:numRef>
          </c:val>
          <c:extLst>
            <c:ext xmlns:c16="http://schemas.microsoft.com/office/drawing/2014/chart" uri="{C3380CC4-5D6E-409C-BE32-E72D297353CC}">
              <c16:uniqueId val="{00000001-6232-4AD7-879D-6C34B9727203}"/>
            </c:ext>
          </c:extLst>
        </c:ser>
        <c:dLbls>
          <c:showLegendKey val="0"/>
          <c:showVal val="0"/>
          <c:showCatName val="0"/>
          <c:showSerName val="0"/>
          <c:showPercent val="0"/>
          <c:showBubbleSize val="0"/>
        </c:dLbls>
        <c:gapWidth val="219"/>
        <c:shape val="box"/>
        <c:axId val="89414272"/>
        <c:axId val="89492864"/>
        <c:axId val="0"/>
      </c:bar3DChart>
      <c:catAx>
        <c:axId val="8941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crossAx val="89492864"/>
        <c:crosses val="autoZero"/>
        <c:auto val="1"/>
        <c:lblAlgn val="ctr"/>
        <c:lblOffset val="100"/>
        <c:noMultiLvlLbl val="0"/>
      </c:catAx>
      <c:valAx>
        <c:axId val="89492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uk-UA"/>
          </a:p>
        </c:txPr>
        <c:crossAx val="89414272"/>
        <c:crosses val="autoZero"/>
        <c:crossBetween val="between"/>
      </c:val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uk-UA"/>
          </a:p>
        </c:txPr>
      </c:dTable>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uk-UA"/>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Times New Roman"/>
                <a:ea typeface="Times New Roman"/>
                <a:cs typeface="Times New Roman"/>
              </a:defRPr>
            </a:pPr>
            <a:r>
              <a:rPr lang="ru-RU"/>
              <a:t>Інформація про земельні ділянки сільськогосподарського призначення державної власності, які включено у 2018 році до переліку на земельні торги </a:t>
            </a:r>
          </a:p>
        </c:rich>
      </c:tx>
      <c:layout>
        <c:manualLayout>
          <c:xMode val="edge"/>
          <c:yMode val="edge"/>
          <c:x val="0.11994445878691394"/>
          <c:y val="0"/>
        </c:manualLayout>
      </c:layout>
      <c:overlay val="0"/>
      <c:spPr>
        <a:noFill/>
        <a:ln w="25400">
          <a:noFill/>
        </a:ln>
      </c:spPr>
    </c:title>
    <c:autoTitleDeleted val="0"/>
    <c:view3D>
      <c:rotX val="15"/>
      <c:rotY val="20"/>
      <c:rAngAx val="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4.5224975358999102E-2"/>
          <c:y val="7.8643246213510307E-2"/>
          <c:w val="0.94251429264360398"/>
          <c:h val="0.55531855541209063"/>
        </c:manualLayout>
      </c:layout>
      <c:bar3DChart>
        <c:barDir val="col"/>
        <c:grouping val="clustered"/>
        <c:varyColors val="0"/>
        <c:ser>
          <c:idx val="0"/>
          <c:order val="0"/>
          <c:tx>
            <c:v>кількість з/д (од.)</c:v>
          </c:tx>
          <c:spPr>
            <a:solidFill>
              <a:srgbClr val="4F81BD"/>
            </a:solidFill>
            <a:ln w="25400">
              <a:noFill/>
            </a:ln>
          </c:spPr>
          <c:invertIfNegative val="0"/>
          <c:dLbls>
            <c:spPr>
              <a:noFill/>
              <a:ln>
                <a:noFill/>
              </a:ln>
              <a:effectLst/>
            </c:spPr>
            <c:txPr>
              <a:bodyPr wrap="square" lIns="38100" tIns="19050" rIns="38100" bIns="19050" anchor="ctr">
                <a:spAutoFit/>
              </a:bodyPr>
              <a:lstStyle/>
              <a:p>
                <a:pPr>
                  <a:defRPr b="1">
                    <a:solidFill>
                      <a:schemeClr val="tx1"/>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табл.!$A$4:$A$16</c:f>
              <c:strCache>
                <c:ptCount val="13"/>
                <c:pt idx="0">
                  <c:v> Берегівський</c:v>
                </c:pt>
                <c:pt idx="1">
                  <c:v> Великоберезнянський</c:v>
                </c:pt>
                <c:pt idx="2">
                  <c:v> Виноградівський</c:v>
                </c:pt>
                <c:pt idx="3">
                  <c:v> Воловецький</c:v>
                </c:pt>
                <c:pt idx="4">
                  <c:v> Іршавський</c:v>
                </c:pt>
                <c:pt idx="5">
                  <c:v> Міжгірський</c:v>
                </c:pt>
                <c:pt idx="6">
                  <c:v> Мукачівський</c:v>
                </c:pt>
                <c:pt idx="7">
                  <c:v> Перечинський</c:v>
                </c:pt>
                <c:pt idx="8">
                  <c:v> Рахівський</c:v>
                </c:pt>
                <c:pt idx="9">
                  <c:v> Свалявський</c:v>
                </c:pt>
                <c:pt idx="10">
                  <c:v> Тячівський</c:v>
                </c:pt>
                <c:pt idx="11">
                  <c:v> Ужгородський</c:v>
                </c:pt>
                <c:pt idx="12">
                  <c:v> Хустський</c:v>
                </c:pt>
              </c:strCache>
            </c:strRef>
          </c:cat>
          <c:val>
            <c:numRef>
              <c:f>табл.!$B$4:$B$16</c:f>
              <c:numCache>
                <c:formatCode>0</c:formatCode>
                <c:ptCount val="13"/>
                <c:pt idx="0">
                  <c:v>0</c:v>
                </c:pt>
                <c:pt idx="1">
                  <c:v>2</c:v>
                </c:pt>
                <c:pt idx="2">
                  <c:v>9</c:v>
                </c:pt>
                <c:pt idx="3">
                  <c:v>3</c:v>
                </c:pt>
                <c:pt idx="4">
                  <c:v>15</c:v>
                </c:pt>
                <c:pt idx="5">
                  <c:v>0</c:v>
                </c:pt>
                <c:pt idx="6">
                  <c:v>32</c:v>
                </c:pt>
                <c:pt idx="7">
                  <c:v>2</c:v>
                </c:pt>
                <c:pt idx="8">
                  <c:v>0</c:v>
                </c:pt>
                <c:pt idx="9">
                  <c:v>3</c:v>
                </c:pt>
                <c:pt idx="10">
                  <c:v>5</c:v>
                </c:pt>
                <c:pt idx="11">
                  <c:v>5</c:v>
                </c:pt>
                <c:pt idx="12">
                  <c:v>5</c:v>
                </c:pt>
              </c:numCache>
            </c:numRef>
          </c:val>
          <c:extLst>
            <c:ext xmlns:c16="http://schemas.microsoft.com/office/drawing/2014/chart" uri="{C3380CC4-5D6E-409C-BE32-E72D297353CC}">
              <c16:uniqueId val="{00000000-7E77-455E-8807-CDE8EE4EB3DD}"/>
            </c:ext>
          </c:extLst>
        </c:ser>
        <c:ser>
          <c:idx val="1"/>
          <c:order val="1"/>
          <c:tx>
            <c:v>площа (га)</c:v>
          </c:tx>
          <c:spPr>
            <a:solidFill>
              <a:srgbClr val="C0504D"/>
            </a:solidFill>
            <a:ln w="25400">
              <a:noFill/>
            </a:ln>
          </c:spPr>
          <c:invertIfNegative val="0"/>
          <c:dLbls>
            <c:dLbl>
              <c:idx val="0"/>
              <c:layout>
                <c:manualLayout>
                  <c:x val="3.8795168062092512E-3"/>
                  <c:y val="-3.787878787878788E-2"/>
                </c:manualLayout>
              </c:layout>
              <c:showLegendKey val="0"/>
              <c:showVal val="1"/>
              <c:showCatName val="0"/>
              <c:showSerName val="0"/>
              <c:showPercent val="0"/>
              <c:showBubbleSize val="0"/>
              <c:extLst>
                <c:ext xmlns:c15="http://schemas.microsoft.com/office/drawing/2012/chart" uri="{CE6537A1-D6FC-4f65-9D91-7224C49458BB}">
                  <c15:layout>
                    <c:manualLayout>
                      <c:w val="3.6677590580507041E-2"/>
                      <c:h val="4.1139175784845078E-2"/>
                    </c:manualLayout>
                  </c15:layout>
                </c:ext>
                <c:ext xmlns:c16="http://schemas.microsoft.com/office/drawing/2014/chart" uri="{C3380CC4-5D6E-409C-BE32-E72D297353CC}">
                  <c16:uniqueId val="{00000001-7E77-455E-8807-CDE8EE4EB3DD}"/>
                </c:ext>
              </c:extLst>
            </c:dLbl>
            <c:dLbl>
              <c:idx val="1"/>
              <c:layout>
                <c:manualLayout>
                  <c:x val="1.5518311607696513E-3"/>
                  <c:y val="-3.2467425946756653E-2"/>
                </c:manualLayout>
              </c:layout>
              <c:spPr>
                <a:noFill/>
                <a:ln>
                  <a:noFill/>
                </a:ln>
                <a:effectLst/>
              </c:spPr>
              <c:txPr>
                <a:bodyPr wrap="square" lIns="38100" tIns="19050" rIns="38100" bIns="19050" anchor="ctr">
                  <a:noAutofit/>
                </a:bodyPr>
                <a:lstStyle/>
                <a:p>
                  <a:pPr>
                    <a:defRPr sz="800" b="1">
                      <a:solidFill>
                        <a:schemeClr val="tx1"/>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extLst>
                <c:ext xmlns:c15="http://schemas.microsoft.com/office/drawing/2012/chart" uri="{CE6537A1-D6FC-4f65-9D91-7224C49458BB}">
                  <c15:layout>
                    <c:manualLayout>
                      <c:w val="4.2993421213409773E-2"/>
                      <c:h val="2.7611037256706546E-2"/>
                    </c:manualLayout>
                  </c15:layout>
                </c:ext>
                <c:ext xmlns:c16="http://schemas.microsoft.com/office/drawing/2014/chart" uri="{C3380CC4-5D6E-409C-BE32-E72D297353CC}">
                  <c16:uniqueId val="{00000002-7E77-455E-8807-CDE8EE4EB3DD}"/>
                </c:ext>
              </c:extLst>
            </c:dLbl>
            <c:dLbl>
              <c:idx val="3"/>
              <c:layout>
                <c:manualLayout>
                  <c:x val="-5.6899818583329572E-17"/>
                  <c:y val="-2.4350649350649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77-455E-8807-CDE8EE4EB3DD}"/>
                </c:ext>
              </c:extLst>
            </c:dLbl>
            <c:dLbl>
              <c:idx val="5"/>
              <c:layout>
                <c:manualLayout>
                  <c:x val="4.6554934823091251E-3"/>
                  <c:y val="-3.246753246753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77-455E-8807-CDE8EE4EB3DD}"/>
                </c:ext>
              </c:extLst>
            </c:dLbl>
            <c:dLbl>
              <c:idx val="7"/>
              <c:layout>
                <c:manualLayout>
                  <c:x val="7.7591558038484845E-3"/>
                  <c:y val="-2.16450216450216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77-455E-8807-CDE8EE4EB3DD}"/>
                </c:ext>
              </c:extLst>
            </c:dLbl>
            <c:dLbl>
              <c:idx val="8"/>
              <c:layout>
                <c:manualLayout>
                  <c:x val="6.2073246430788334E-3"/>
                  <c:y val="-2.976190476190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E77-455E-8807-CDE8EE4EB3DD}"/>
                </c:ext>
              </c:extLst>
            </c:dLbl>
            <c:dLbl>
              <c:idx val="9"/>
              <c:layout>
                <c:manualLayout>
                  <c:x val="1.5518311607697084E-3"/>
                  <c:y val="-2.4350649350649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E77-455E-8807-CDE8EE4EB3DD}"/>
                </c:ext>
              </c:extLst>
            </c:dLbl>
            <c:dLbl>
              <c:idx val="12"/>
              <c:layout>
                <c:manualLayout>
                  <c:x val="3.1036623215394167E-3"/>
                  <c:y val="-2.70562770562771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E77-455E-8807-CDE8EE4EB3DD}"/>
                </c:ext>
              </c:extLst>
            </c:dLbl>
            <c:spPr>
              <a:noFill/>
              <a:ln>
                <a:noFill/>
              </a:ln>
              <a:effectLst/>
            </c:spPr>
            <c:txPr>
              <a:bodyPr wrap="square" lIns="38100" tIns="19050" rIns="38100" bIns="19050" anchor="ctr">
                <a:spAutoFit/>
              </a:bodyPr>
              <a:lstStyle/>
              <a:p>
                <a:pPr>
                  <a:defRPr sz="800" b="1">
                    <a:solidFill>
                      <a:schemeClr val="tx1"/>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табл.!$A$4:$A$16</c:f>
              <c:strCache>
                <c:ptCount val="13"/>
                <c:pt idx="0">
                  <c:v> Берегівський</c:v>
                </c:pt>
                <c:pt idx="1">
                  <c:v> Великоберезнянський</c:v>
                </c:pt>
                <c:pt idx="2">
                  <c:v> Виноградівський</c:v>
                </c:pt>
                <c:pt idx="3">
                  <c:v> Воловецький</c:v>
                </c:pt>
                <c:pt idx="4">
                  <c:v> Іршавський</c:v>
                </c:pt>
                <c:pt idx="5">
                  <c:v> Міжгірський</c:v>
                </c:pt>
                <c:pt idx="6">
                  <c:v> Мукачівський</c:v>
                </c:pt>
                <c:pt idx="7">
                  <c:v> Перечинський</c:v>
                </c:pt>
                <c:pt idx="8">
                  <c:v> Рахівський</c:v>
                </c:pt>
                <c:pt idx="9">
                  <c:v> Свалявський</c:v>
                </c:pt>
                <c:pt idx="10">
                  <c:v> Тячівський</c:v>
                </c:pt>
                <c:pt idx="11">
                  <c:v> Ужгородський</c:v>
                </c:pt>
                <c:pt idx="12">
                  <c:v> Хустський</c:v>
                </c:pt>
              </c:strCache>
            </c:strRef>
          </c:cat>
          <c:val>
            <c:numRef>
              <c:f>табл.!$C$4:$C$16</c:f>
              <c:numCache>
                <c:formatCode>0.0</c:formatCode>
                <c:ptCount val="13"/>
                <c:pt idx="0">
                  <c:v>0</c:v>
                </c:pt>
                <c:pt idx="1">
                  <c:v>56.798499999999997</c:v>
                </c:pt>
                <c:pt idx="2">
                  <c:v>174.5881</c:v>
                </c:pt>
                <c:pt idx="3">
                  <c:v>58.375599999999999</c:v>
                </c:pt>
                <c:pt idx="4">
                  <c:v>138.4933</c:v>
                </c:pt>
                <c:pt idx="5">
                  <c:v>0</c:v>
                </c:pt>
                <c:pt idx="6">
                  <c:v>863.55629999999996</c:v>
                </c:pt>
                <c:pt idx="7">
                  <c:v>36.9</c:v>
                </c:pt>
                <c:pt idx="8">
                  <c:v>0</c:v>
                </c:pt>
                <c:pt idx="9">
                  <c:v>44.955300000000001</c:v>
                </c:pt>
                <c:pt idx="10">
                  <c:v>168.3048</c:v>
                </c:pt>
                <c:pt idx="11">
                  <c:v>206.21350000000001</c:v>
                </c:pt>
                <c:pt idx="12">
                  <c:v>69.744500000000002</c:v>
                </c:pt>
              </c:numCache>
            </c:numRef>
          </c:val>
          <c:extLst>
            <c:ext xmlns:c16="http://schemas.microsoft.com/office/drawing/2014/chart" uri="{C3380CC4-5D6E-409C-BE32-E72D297353CC}">
              <c16:uniqueId val="{00000009-7E77-455E-8807-CDE8EE4EB3DD}"/>
            </c:ext>
          </c:extLst>
        </c:ser>
        <c:dLbls>
          <c:showLegendKey val="0"/>
          <c:showVal val="1"/>
          <c:showCatName val="0"/>
          <c:showSerName val="0"/>
          <c:showPercent val="0"/>
          <c:showBubbleSize val="0"/>
        </c:dLbls>
        <c:gapWidth val="219"/>
        <c:shape val="box"/>
        <c:axId val="106369024"/>
        <c:axId val="106370560"/>
        <c:axId val="0"/>
      </c:bar3DChart>
      <c:catAx>
        <c:axId val="10636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sz="1000" b="1" i="0" u="none" strike="noStrike" baseline="0">
                <a:solidFill>
                  <a:sysClr val="windowText" lastClr="000000"/>
                </a:solidFill>
                <a:latin typeface="Times New Roman"/>
                <a:ea typeface="Times New Roman"/>
                <a:cs typeface="Times New Roman"/>
              </a:defRPr>
            </a:pPr>
            <a:endParaRPr lang="uk-UA"/>
          </a:p>
        </c:txPr>
        <c:crossAx val="106370560"/>
        <c:crosses val="autoZero"/>
        <c:auto val="1"/>
        <c:lblAlgn val="ctr"/>
        <c:lblOffset val="100"/>
        <c:noMultiLvlLbl val="0"/>
      </c:catAx>
      <c:valAx>
        <c:axId val="106370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9525">
            <a:noFill/>
          </a:ln>
        </c:spPr>
        <c:txPr>
          <a:bodyPr rot="0" vert="horz"/>
          <a:lstStyle/>
          <a:p>
            <a:pPr>
              <a:defRPr sz="1000" b="0" i="0" u="none" strike="noStrike" baseline="0">
                <a:solidFill>
                  <a:srgbClr val="000000"/>
                </a:solidFill>
                <a:latin typeface="Times New Roman"/>
                <a:ea typeface="Times New Roman"/>
                <a:cs typeface="Times New Roman"/>
              </a:defRPr>
            </a:pPr>
            <a:endParaRPr lang="uk-UA"/>
          </a:p>
        </c:txPr>
        <c:crossAx val="106369024"/>
        <c:crosses val="autoZero"/>
        <c:crossBetween val="between"/>
      </c:valAx>
      <c:dTable>
        <c:showHorzBorder val="1"/>
        <c:showVertBorder val="1"/>
        <c:showOutline val="1"/>
        <c:showKeys val="1"/>
        <c:spPr>
          <a:noFill/>
          <a:ln>
            <a:solidFill>
              <a:schemeClr val="tx1"/>
            </a:solidFill>
          </a:ln>
        </c:spPr>
        <c:txPr>
          <a:bodyPr/>
          <a:lstStyle/>
          <a:p>
            <a:pPr rtl="0">
              <a:defRPr b="1">
                <a:latin typeface="Times New Roman" panose="02020603050405020304" pitchFamily="18" charset="0"/>
                <a:cs typeface="Times New Roman" panose="02020603050405020304" pitchFamily="18" charset="0"/>
              </a:defRPr>
            </a:pPr>
            <a:endParaRPr lang="uk-UA"/>
          </a:p>
        </c:txPr>
      </c:dTable>
      <c:spPr>
        <a:noFill/>
        <a:ln>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uk-UA"/>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ru-RU" sz="1200" b="1" dirty="0">
                <a:solidFill>
                  <a:sysClr val="windowText" lastClr="000000"/>
                </a:solidFill>
              </a:rPr>
              <a:t>Інформація про земельні ділянки сільськогосподарського призначення державної власності, які виключено у 2018 </a:t>
            </a:r>
            <a:r>
              <a:rPr lang="ru-RU" sz="1200" b="1" dirty="0" smtClean="0">
                <a:solidFill>
                  <a:sysClr val="windowText" lastClr="000000"/>
                </a:solidFill>
              </a:rPr>
              <a:t> році </a:t>
            </a:r>
            <a:r>
              <a:rPr lang="ru-RU" sz="1200" b="1" dirty="0">
                <a:solidFill>
                  <a:sysClr val="windowText" lastClr="000000"/>
                </a:solidFill>
              </a:rPr>
              <a:t>з переліку  </a:t>
            </a:r>
            <a:r>
              <a:rPr lang="ru-RU" sz="1200" b="1" dirty="0" smtClean="0">
                <a:solidFill>
                  <a:sysClr val="windowText" lastClr="000000"/>
                </a:solidFill>
              </a:rPr>
              <a:t>проземельні торги</a:t>
            </a:r>
            <a:endParaRPr lang="ru-RU" sz="1200" b="1" dirty="0">
              <a:solidFill>
                <a:sysClr val="windowText" lastClr="000000"/>
              </a:solidFill>
            </a:endParaRPr>
          </a:p>
        </c:rich>
      </c:tx>
      <c:overlay val="0"/>
      <c:spPr>
        <a:noFill/>
        <a:ln>
          <a:noFill/>
        </a:ln>
        <a:effectLst/>
      </c:spPr>
    </c:title>
    <c:autoTitleDeleted val="0"/>
    <c:plotArea>
      <c:layout>
        <c:manualLayout>
          <c:layoutTarget val="inner"/>
          <c:xMode val="edge"/>
          <c:yMode val="edge"/>
          <c:x val="5.7811197285088184E-2"/>
          <c:y val="0.12423701488036469"/>
          <c:w val="0.94048723587522587"/>
          <c:h val="0.70603480998719703"/>
        </c:manualLayout>
      </c:layout>
      <c:barChart>
        <c:barDir val="col"/>
        <c:grouping val="clustered"/>
        <c:varyColors val="0"/>
        <c:ser>
          <c:idx val="0"/>
          <c:order val="0"/>
          <c:tx>
            <c:v>кількість з/д</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дані!$A$4:$A$16</c:f>
              <c:strCache>
                <c:ptCount val="13"/>
                <c:pt idx="0">
                  <c:v> Берегівський</c:v>
                </c:pt>
                <c:pt idx="1">
                  <c:v> Великоберезнянський</c:v>
                </c:pt>
                <c:pt idx="2">
                  <c:v> Виноградівський</c:v>
                </c:pt>
                <c:pt idx="3">
                  <c:v> Воловецький</c:v>
                </c:pt>
                <c:pt idx="4">
                  <c:v> Іршавський</c:v>
                </c:pt>
                <c:pt idx="5">
                  <c:v> Міжгірський</c:v>
                </c:pt>
                <c:pt idx="6">
                  <c:v> Мукачівський</c:v>
                </c:pt>
                <c:pt idx="7">
                  <c:v> Перечинський</c:v>
                </c:pt>
                <c:pt idx="8">
                  <c:v> Рахівський</c:v>
                </c:pt>
                <c:pt idx="9">
                  <c:v> Свалявський</c:v>
                </c:pt>
                <c:pt idx="10">
                  <c:v> Тячівський</c:v>
                </c:pt>
                <c:pt idx="11">
                  <c:v> Ужгородський</c:v>
                </c:pt>
                <c:pt idx="12">
                  <c:v> Хустський</c:v>
                </c:pt>
              </c:strCache>
            </c:strRef>
          </c:cat>
          <c:val>
            <c:numRef>
              <c:f>дані!$B$4:$B$16</c:f>
              <c:numCache>
                <c:formatCode>0</c:formatCode>
                <c:ptCount val="13"/>
                <c:pt idx="0">
                  <c:v>6</c:v>
                </c:pt>
                <c:pt idx="1">
                  <c:v>1</c:v>
                </c:pt>
                <c:pt idx="2">
                  <c:v>0</c:v>
                </c:pt>
                <c:pt idx="3">
                  <c:v>0</c:v>
                </c:pt>
                <c:pt idx="4">
                  <c:v>0</c:v>
                </c:pt>
                <c:pt idx="5">
                  <c:v>0</c:v>
                </c:pt>
                <c:pt idx="6">
                  <c:v>12</c:v>
                </c:pt>
                <c:pt idx="7">
                  <c:v>1</c:v>
                </c:pt>
                <c:pt idx="8">
                  <c:v>0</c:v>
                </c:pt>
                <c:pt idx="9">
                  <c:v>0</c:v>
                </c:pt>
                <c:pt idx="10">
                  <c:v>0</c:v>
                </c:pt>
                <c:pt idx="11">
                  <c:v>3</c:v>
                </c:pt>
                <c:pt idx="12">
                  <c:v>1</c:v>
                </c:pt>
              </c:numCache>
            </c:numRef>
          </c:val>
          <c:extLst>
            <c:ext xmlns:c16="http://schemas.microsoft.com/office/drawing/2014/chart" uri="{C3380CC4-5D6E-409C-BE32-E72D297353CC}">
              <c16:uniqueId val="{00000000-3B4B-417B-AA32-D513180551E4}"/>
            </c:ext>
          </c:extLst>
        </c:ser>
        <c:ser>
          <c:idx val="1"/>
          <c:order val="1"/>
          <c:tx>
            <c:v>площа з/д</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дані!$A$4:$A$16</c:f>
              <c:strCache>
                <c:ptCount val="13"/>
                <c:pt idx="0">
                  <c:v> Берегівський</c:v>
                </c:pt>
                <c:pt idx="1">
                  <c:v> Великоберезнянський</c:v>
                </c:pt>
                <c:pt idx="2">
                  <c:v> Виноградівський</c:v>
                </c:pt>
                <c:pt idx="3">
                  <c:v> Воловецький</c:v>
                </c:pt>
                <c:pt idx="4">
                  <c:v> Іршавський</c:v>
                </c:pt>
                <c:pt idx="5">
                  <c:v> Міжгірський</c:v>
                </c:pt>
                <c:pt idx="6">
                  <c:v> Мукачівський</c:v>
                </c:pt>
                <c:pt idx="7">
                  <c:v> Перечинський</c:v>
                </c:pt>
                <c:pt idx="8">
                  <c:v> Рахівський</c:v>
                </c:pt>
                <c:pt idx="9">
                  <c:v> Свалявський</c:v>
                </c:pt>
                <c:pt idx="10">
                  <c:v> Тячівський</c:v>
                </c:pt>
                <c:pt idx="11">
                  <c:v> Ужгородський</c:v>
                </c:pt>
                <c:pt idx="12">
                  <c:v> Хустський</c:v>
                </c:pt>
              </c:strCache>
            </c:strRef>
          </c:cat>
          <c:val>
            <c:numRef>
              <c:f>дані!$C$4:$C$16</c:f>
              <c:numCache>
                <c:formatCode>0.0</c:formatCode>
                <c:ptCount val="13"/>
                <c:pt idx="0">
                  <c:v>559.65719999999999</c:v>
                </c:pt>
                <c:pt idx="1">
                  <c:v>11.841900000000001</c:v>
                </c:pt>
                <c:pt idx="2">
                  <c:v>0</c:v>
                </c:pt>
                <c:pt idx="3">
                  <c:v>0</c:v>
                </c:pt>
                <c:pt idx="4">
                  <c:v>0</c:v>
                </c:pt>
                <c:pt idx="5">
                  <c:v>0</c:v>
                </c:pt>
                <c:pt idx="6">
                  <c:v>345.642</c:v>
                </c:pt>
                <c:pt idx="7">
                  <c:v>103.9999</c:v>
                </c:pt>
                <c:pt idx="8">
                  <c:v>0</c:v>
                </c:pt>
                <c:pt idx="9">
                  <c:v>0</c:v>
                </c:pt>
                <c:pt idx="10">
                  <c:v>0</c:v>
                </c:pt>
                <c:pt idx="11">
                  <c:v>112.49209999999999</c:v>
                </c:pt>
                <c:pt idx="12">
                  <c:v>3.2149000000000001</c:v>
                </c:pt>
              </c:numCache>
            </c:numRef>
          </c:val>
          <c:extLst>
            <c:ext xmlns:c16="http://schemas.microsoft.com/office/drawing/2014/chart" uri="{C3380CC4-5D6E-409C-BE32-E72D297353CC}">
              <c16:uniqueId val="{00000001-3B4B-417B-AA32-D513180551E4}"/>
            </c:ext>
          </c:extLst>
        </c:ser>
        <c:dLbls>
          <c:dLblPos val="outEnd"/>
          <c:showLegendKey val="0"/>
          <c:showVal val="1"/>
          <c:showCatName val="0"/>
          <c:showSerName val="0"/>
          <c:showPercent val="0"/>
          <c:showBubbleSize val="0"/>
        </c:dLbls>
        <c:gapWidth val="219"/>
        <c:overlap val="-27"/>
        <c:axId val="111688704"/>
        <c:axId val="111870720"/>
      </c:barChart>
      <c:catAx>
        <c:axId val="11168870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uk-UA"/>
          </a:p>
        </c:txPr>
        <c:crossAx val="111870720"/>
        <c:crosses val="autoZero"/>
        <c:auto val="1"/>
        <c:lblAlgn val="ctr"/>
        <c:lblOffset val="100"/>
        <c:noMultiLvlLbl val="0"/>
      </c:catAx>
      <c:valAx>
        <c:axId val="111870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0" spcFirstLastPara="1" vertOverflow="ellipsis"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uk-UA"/>
          </a:p>
        </c:txPr>
        <c:crossAx val="111688704"/>
        <c:crosses val="autoZero"/>
        <c:crossBetween val="between"/>
      </c:valAx>
      <c:dTable>
        <c:showHorzBorder val="1"/>
        <c:showVertBorder val="1"/>
        <c:showOutline val="1"/>
        <c:showKeys val="1"/>
        <c:spPr>
          <a:solidFill>
            <a:schemeClr val="bg1"/>
          </a:solidFill>
          <a:ln w="12700" cap="flat" cmpd="sng" algn="ctr">
            <a:solidFill>
              <a:schemeClr val="accent1"/>
            </a:solidFill>
            <a:round/>
          </a:ln>
          <a:effectLst/>
        </c:spPr>
        <c:txPr>
          <a:bodyPr rot="0" spcFirstLastPara="1" vertOverflow="ellipsis" vert="horz" wrap="square" anchor="ctr" anchorCtr="1"/>
          <a:lstStyle/>
          <a:p>
            <a:pPr rtl="0">
              <a:defRPr sz="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dTable>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rot="0" vert="horz" anchor="b" anchorCtr="0"/>
    <a:lstStyle/>
    <a:p>
      <a:pPr>
        <a:defRPr sz="800">
          <a:latin typeface="Times New Roman" panose="02020603050405020304" pitchFamily="18" charset="0"/>
          <a:cs typeface="Times New Roman" panose="02020603050405020304" pitchFamily="18" charset="0"/>
        </a:defRPr>
      </a:pPr>
      <a:endParaRPr lang="uk-UA"/>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uk-UA" sz="1700" dirty="0">
                <a:latin typeface="Times New Roman" panose="02020603050405020304" pitchFamily="18" charset="0"/>
                <a:cs typeface="Times New Roman" panose="02020603050405020304" pitchFamily="18" charset="0"/>
              </a:rPr>
              <a:t>Розмір річної плати за користування за результатами аукціону, грн</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1.6717036031809133E-2"/>
          <c:y val="8.5770819703160542E-2"/>
          <c:w val="0.77626567663280754"/>
          <c:h val="0.86852249612868804"/>
        </c:manualLayout>
      </c:layout>
      <c:pie3DChart>
        <c:varyColors val="1"/>
        <c:ser>
          <c:idx val="0"/>
          <c:order val="0"/>
          <c:tx>
            <c:strRef>
              <c:f>Лист1!$B$1</c:f>
              <c:strCache>
                <c:ptCount val="1"/>
                <c:pt idx="0">
                  <c:v>Розмір річної плати за користування за результатами аукціону, грн</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Лист1!$A$2:$A$14</c:f>
              <c:strCache>
                <c:ptCount val="13"/>
                <c:pt idx="0">
                  <c:v> Берегівський</c:v>
                </c:pt>
                <c:pt idx="1">
                  <c:v> Великоберезнянський</c:v>
                </c:pt>
                <c:pt idx="2">
                  <c:v> Виноградівський</c:v>
                </c:pt>
                <c:pt idx="3">
                  <c:v> Воловецький</c:v>
                </c:pt>
                <c:pt idx="4">
                  <c:v> Іршавський</c:v>
                </c:pt>
                <c:pt idx="5">
                  <c:v> Міжгірський</c:v>
                </c:pt>
                <c:pt idx="6">
                  <c:v> Мукачівський</c:v>
                </c:pt>
                <c:pt idx="7">
                  <c:v> Перечинський</c:v>
                </c:pt>
                <c:pt idx="8">
                  <c:v> Рахівський</c:v>
                </c:pt>
                <c:pt idx="9">
                  <c:v> Свалявський</c:v>
                </c:pt>
                <c:pt idx="10">
                  <c:v> Тячівський</c:v>
                </c:pt>
                <c:pt idx="11">
                  <c:v> Ужгородський</c:v>
                </c:pt>
                <c:pt idx="12">
                  <c:v> Хустський</c:v>
                </c:pt>
              </c:strCache>
            </c:strRef>
          </c:cat>
          <c:val>
            <c:numRef>
              <c:f>Лист1!$B$2:$B$14</c:f>
              <c:numCache>
                <c:formatCode>General</c:formatCode>
                <c:ptCount val="13"/>
                <c:pt idx="0">
                  <c:v>102.01</c:v>
                </c:pt>
                <c:pt idx="1">
                  <c:v>9.1300000000000008</c:v>
                </c:pt>
                <c:pt idx="2">
                  <c:v>666.75</c:v>
                </c:pt>
                <c:pt idx="3">
                  <c:v>12.24</c:v>
                </c:pt>
                <c:pt idx="4">
                  <c:v>143.85</c:v>
                </c:pt>
                <c:pt idx="5">
                  <c:v>0</c:v>
                </c:pt>
                <c:pt idx="6">
                  <c:v>1179.2</c:v>
                </c:pt>
                <c:pt idx="7">
                  <c:v>0</c:v>
                </c:pt>
                <c:pt idx="8">
                  <c:v>0</c:v>
                </c:pt>
                <c:pt idx="9">
                  <c:v>4.87</c:v>
                </c:pt>
                <c:pt idx="10">
                  <c:v>105.25</c:v>
                </c:pt>
                <c:pt idx="11">
                  <c:v>10.68</c:v>
                </c:pt>
                <c:pt idx="12">
                  <c:v>5.14</c:v>
                </c:pt>
              </c:numCache>
            </c:numRef>
          </c:val>
          <c:extLst>
            <c:ext xmlns:c16="http://schemas.microsoft.com/office/drawing/2014/chart" uri="{C3380CC4-5D6E-409C-BE32-E72D297353CC}">
              <c16:uniqueId val="{00000000-D09F-4829-9E1D-456108A24D03}"/>
            </c:ext>
          </c:extLst>
        </c:ser>
        <c:dLbls>
          <c:showLegendKey val="0"/>
          <c:showVal val="0"/>
          <c:showCatName val="0"/>
          <c:showSerName val="0"/>
          <c:showPercent val="0"/>
          <c:showBubbleSize val="0"/>
          <c:showLeaderLines val="1"/>
        </c:dLbls>
      </c:pie3DChart>
    </c:plotArea>
    <c:legend>
      <c:legendPos val="r"/>
      <c:layout>
        <c:manualLayout>
          <c:xMode val="edge"/>
          <c:yMode val="edge"/>
          <c:x val="0.77617500718469312"/>
          <c:y val="0.3202183639403578"/>
          <c:w val="0.20633382333092468"/>
          <c:h val="0.60648010989176782"/>
        </c:manualLayout>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1000" b="1" dirty="0">
                <a:solidFill>
                  <a:sysClr val="windowText" lastClr="000000"/>
                </a:solidFill>
                <a:latin typeface="Times New Roman" panose="02020603050405020304" pitchFamily="18" charset="0"/>
                <a:cs typeface="Times New Roman" panose="02020603050405020304" pitchFamily="18" charset="0"/>
              </a:rPr>
              <a:t>Інформація про результати земельних торгів з продажу прав оренди на земельні ділянки сільськогосподарського призначення державної власності Головним управлінням</a:t>
            </a:r>
            <a:r>
              <a:rPr lang="ru-RU" sz="1000" b="1" baseline="0" dirty="0">
                <a:solidFill>
                  <a:sysClr val="windowText" lastClr="000000"/>
                </a:solidFill>
                <a:latin typeface="Times New Roman" panose="02020603050405020304" pitchFamily="18" charset="0"/>
                <a:cs typeface="Times New Roman" panose="02020603050405020304" pitchFamily="18" charset="0"/>
              </a:rPr>
              <a:t> Держгеокадастру у Закарпатській області за 2018 рік</a:t>
            </a:r>
            <a:endParaRPr lang="ru-RU" sz="1000" b="1" dirty="0">
              <a:solidFill>
                <a:sysClr val="windowText" lastClr="000000"/>
              </a:solidFill>
              <a:latin typeface="Times New Roman" panose="02020603050405020304" pitchFamily="18" charset="0"/>
              <a:cs typeface="Times New Roman" panose="02020603050405020304" pitchFamily="18" charset="0"/>
            </a:endParaRPr>
          </a:p>
        </c:rich>
      </c:tx>
      <c:overlay val="0"/>
      <c:spPr>
        <a:noFill/>
        <a:ln w="25400">
          <a:noFill/>
        </a:ln>
      </c:spPr>
    </c:title>
    <c:autoTitleDeleted val="0"/>
    <c:view3D>
      <c:rotX val="15"/>
      <c:rotY val="20"/>
      <c:depthPercent val="100"/>
      <c:rAngAx val="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19842372343321113"/>
          <c:y val="9.1423107777932291E-2"/>
          <c:w val="0.79488728921074969"/>
          <c:h val="0.52465216654698432"/>
        </c:manualLayout>
      </c:layout>
      <c:bar3DChart>
        <c:barDir val="col"/>
        <c:grouping val="clustered"/>
        <c:varyColors val="0"/>
        <c:ser>
          <c:idx val="0"/>
          <c:order val="0"/>
          <c:spPr>
            <a:solidFill>
              <a:srgbClr val="4F81BD"/>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'рез.т.грн. (2)'!$G$76:$G$88</c:f>
              <c:strCache>
                <c:ptCount val="13"/>
                <c:pt idx="0">
                  <c:v> Берегівський</c:v>
                </c:pt>
                <c:pt idx="1">
                  <c:v> Великоберезнянський</c:v>
                </c:pt>
                <c:pt idx="2">
                  <c:v> Виноградівський</c:v>
                </c:pt>
                <c:pt idx="3">
                  <c:v> Воловецький</c:v>
                </c:pt>
                <c:pt idx="4">
                  <c:v> Іршавський</c:v>
                </c:pt>
                <c:pt idx="5">
                  <c:v> Міжгірський</c:v>
                </c:pt>
                <c:pt idx="6">
                  <c:v> Мукачівський</c:v>
                </c:pt>
                <c:pt idx="7">
                  <c:v> Перечинський</c:v>
                </c:pt>
                <c:pt idx="8">
                  <c:v> Рахівський</c:v>
                </c:pt>
                <c:pt idx="9">
                  <c:v> Свалявський</c:v>
                </c:pt>
                <c:pt idx="10">
                  <c:v> Тячівський</c:v>
                </c:pt>
                <c:pt idx="11">
                  <c:v> Ужгородський</c:v>
                </c:pt>
                <c:pt idx="12">
                  <c:v> Хустський</c:v>
                </c:pt>
              </c:strCache>
            </c:strRef>
          </c:cat>
          <c:val>
            <c:numRef>
              <c:f>'рез.т.грн. (2)'!$H$76:$H$88</c:f>
            </c:numRef>
          </c:val>
          <c:extLst>
            <c:ext xmlns:c16="http://schemas.microsoft.com/office/drawing/2014/chart" uri="{C3380CC4-5D6E-409C-BE32-E72D297353CC}">
              <c16:uniqueId val="{00000000-E1D4-45F2-B95D-D8D2998D57C5}"/>
            </c:ext>
          </c:extLst>
        </c:ser>
        <c:ser>
          <c:idx val="1"/>
          <c:order val="1"/>
          <c:spPr>
            <a:solidFill>
              <a:srgbClr val="C0504D"/>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'рез.т.грн. (2)'!$G$76:$G$88</c:f>
              <c:strCache>
                <c:ptCount val="13"/>
                <c:pt idx="0">
                  <c:v> Берегівський</c:v>
                </c:pt>
                <c:pt idx="1">
                  <c:v> Великоберезнянський</c:v>
                </c:pt>
                <c:pt idx="2">
                  <c:v> Виноградівський</c:v>
                </c:pt>
                <c:pt idx="3">
                  <c:v> Воловецький</c:v>
                </c:pt>
                <c:pt idx="4">
                  <c:v> Іршавський</c:v>
                </c:pt>
                <c:pt idx="5">
                  <c:v> Міжгірський</c:v>
                </c:pt>
                <c:pt idx="6">
                  <c:v> Мукачівський</c:v>
                </c:pt>
                <c:pt idx="7">
                  <c:v> Перечинський</c:v>
                </c:pt>
                <c:pt idx="8">
                  <c:v> Рахівський</c:v>
                </c:pt>
                <c:pt idx="9">
                  <c:v> Свалявський</c:v>
                </c:pt>
                <c:pt idx="10">
                  <c:v> Тячівський</c:v>
                </c:pt>
                <c:pt idx="11">
                  <c:v> Ужгородський</c:v>
                </c:pt>
                <c:pt idx="12">
                  <c:v> Хустський</c:v>
                </c:pt>
              </c:strCache>
            </c:strRef>
          </c:cat>
          <c:val>
            <c:numRef>
              <c:f>'рез.т.грн. (2)'!$I$76:$I$88</c:f>
            </c:numRef>
          </c:val>
          <c:extLst>
            <c:ext xmlns:c16="http://schemas.microsoft.com/office/drawing/2014/chart" uri="{C3380CC4-5D6E-409C-BE32-E72D297353CC}">
              <c16:uniqueId val="{00000001-E1D4-45F2-B95D-D8D2998D57C5}"/>
            </c:ext>
          </c:extLst>
        </c:ser>
        <c:ser>
          <c:idx val="2"/>
          <c:order val="2"/>
          <c:spPr>
            <a:solidFill>
              <a:srgbClr val="9BBB59"/>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'рез.т.грн. (2)'!$G$76:$G$88</c:f>
              <c:strCache>
                <c:ptCount val="13"/>
                <c:pt idx="0">
                  <c:v> Берегівський</c:v>
                </c:pt>
                <c:pt idx="1">
                  <c:v> Великоберезнянський</c:v>
                </c:pt>
                <c:pt idx="2">
                  <c:v> Виноградівський</c:v>
                </c:pt>
                <c:pt idx="3">
                  <c:v> Воловецький</c:v>
                </c:pt>
                <c:pt idx="4">
                  <c:v> Іршавський</c:v>
                </c:pt>
                <c:pt idx="5">
                  <c:v> Міжгірський</c:v>
                </c:pt>
                <c:pt idx="6">
                  <c:v> Мукачівський</c:v>
                </c:pt>
                <c:pt idx="7">
                  <c:v> Перечинський</c:v>
                </c:pt>
                <c:pt idx="8">
                  <c:v> Рахівський</c:v>
                </c:pt>
                <c:pt idx="9">
                  <c:v> Свалявський</c:v>
                </c:pt>
                <c:pt idx="10">
                  <c:v> Тячівський</c:v>
                </c:pt>
                <c:pt idx="11">
                  <c:v> Ужгородський</c:v>
                </c:pt>
                <c:pt idx="12">
                  <c:v> Хустський</c:v>
                </c:pt>
              </c:strCache>
            </c:strRef>
          </c:cat>
          <c:val>
            <c:numRef>
              <c:f>'рез.т.грн. (2)'!$J$76:$J$88</c:f>
            </c:numRef>
          </c:val>
          <c:extLst>
            <c:ext xmlns:c16="http://schemas.microsoft.com/office/drawing/2014/chart" uri="{C3380CC4-5D6E-409C-BE32-E72D297353CC}">
              <c16:uniqueId val="{00000002-E1D4-45F2-B95D-D8D2998D57C5}"/>
            </c:ext>
          </c:extLst>
        </c:ser>
        <c:ser>
          <c:idx val="3"/>
          <c:order val="3"/>
          <c:tx>
            <c:v>стартова ціна, тис.грн"</c:v>
          </c:tx>
          <c:spPr>
            <a:solidFill>
              <a:srgbClr val="8064A2"/>
            </a:solidFill>
            <a:ln w="25400">
              <a:noFill/>
            </a:ln>
          </c:spPr>
          <c:invertIfNegative val="0"/>
          <c:dLbls>
            <c:dLbl>
              <c:idx val="0"/>
              <c:layout>
                <c:manualLayout>
                  <c:x val="6.8423199753288311E-4"/>
                  <c:y val="1.1898781912742924E-2"/>
                </c:manualLayout>
              </c:layout>
              <c:spPr>
                <a:noFill/>
                <a:ln w="25400">
                  <a:noFill/>
                </a:ln>
              </c:spPr>
              <c:txPr>
                <a:bodyPr rot="0" spcFirstLastPara="1" vertOverflow="ellipsis" vert="horz" wrap="square" lIns="38100" tIns="19050" rIns="38100" bIns="19050" anchor="ctr" anchorCtr="1">
                  <a:noAutofit/>
                </a:bodyPr>
                <a:lstStyle/>
                <a:p>
                  <a:pPr>
                    <a:defRPr sz="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D4-45F2-B95D-D8D2998D57C5}"/>
                </c:ext>
              </c:extLst>
            </c:dLbl>
            <c:dLbl>
              <c:idx val="1"/>
              <c:layout>
                <c:manualLayout>
                  <c:x val="-2.1539838788476205E-3"/>
                  <c:y val="-1.0795988901794749E-2"/>
                </c:manualLayout>
              </c:layout>
              <c:spPr>
                <a:noFill/>
                <a:ln w="25400">
                  <a:noFill/>
                </a:ln>
              </c:spPr>
              <c:txPr>
                <a:bodyPr rot="0" spcFirstLastPara="1" vertOverflow="ellipsis" vert="horz" wrap="square" lIns="38100" tIns="19050" rIns="38100" bIns="19050" anchor="ctr" anchorCtr="1">
                  <a:noAutofit/>
                </a:bodyPr>
                <a:lstStyle/>
                <a:p>
                  <a:pPr>
                    <a:defRPr sz="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1D4-45F2-B95D-D8D2998D57C5}"/>
                </c:ext>
              </c:extLst>
            </c:dLbl>
            <c:dLbl>
              <c:idx val="3"/>
              <c:layout>
                <c:manualLayout>
                  <c:x val="-5.473855980263136E-3"/>
                  <c:y val="3.1676636344395411E-3"/>
                </c:manualLayout>
              </c:layout>
              <c:spPr>
                <a:noFill/>
                <a:ln w="25400">
                  <a:noFill/>
                </a:ln>
              </c:spPr>
              <c:txPr>
                <a:bodyPr rot="0" spcFirstLastPara="1" vertOverflow="ellipsis" vert="horz" wrap="square" lIns="38100" tIns="19050" rIns="38100" bIns="19050" anchor="ctr" anchorCtr="1">
                  <a:noAutofit/>
                </a:bodyPr>
                <a:lstStyle/>
                <a:p>
                  <a:pPr>
                    <a:defRPr sz="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1D4-45F2-B95D-D8D2998D57C5}"/>
                </c:ext>
              </c:extLst>
            </c:dLbl>
            <c:dLbl>
              <c:idx val="4"/>
              <c:layout>
                <c:manualLayout>
                  <c:x val="-1.5709320144932191E-3"/>
                  <c:y val="-1.3943526769991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1D4-45F2-B95D-D8D2998D57C5}"/>
                </c:ext>
              </c:extLst>
            </c:dLbl>
            <c:dLbl>
              <c:idx val="5"/>
              <c:layout>
                <c:manualLayout>
                  <c:x val="-1.0777849234302639E-16"/>
                  <c:y val="-3.07091010608599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1D4-45F2-B95D-D8D2998D57C5}"/>
                </c:ext>
              </c:extLst>
            </c:dLbl>
            <c:dLbl>
              <c:idx val="6"/>
              <c:layout>
                <c:manualLayout>
                  <c:x val="-1.3227551425691651E-2"/>
                  <c:y val="-1.32519922446514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1D4-45F2-B95D-D8D2998D57C5}"/>
                </c:ext>
              </c:extLst>
            </c:dLbl>
            <c:dLbl>
              <c:idx val="7"/>
              <c:layout>
                <c:manualLayout>
                  <c:x val="-3.4694469519536142E-18"/>
                  <c:y val="-3.0709101060859958E-2"/>
                </c:manualLayout>
              </c:layout>
              <c:spPr>
                <a:noFill/>
                <a:ln w="25400">
                  <a:noFill/>
                </a:ln>
              </c:spPr>
              <c:txPr>
                <a:bodyPr rot="0" spcFirstLastPara="1" vertOverflow="ellipsis" vert="horz" wrap="square" lIns="38100" tIns="19050" rIns="38100" bIns="19050" anchor="ctr" anchorCtr="1">
                  <a:noAutofit/>
                </a:bodyPr>
                <a:lstStyle/>
                <a:p>
                  <a:pPr>
                    <a:defRPr sz="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1D4-45F2-B95D-D8D2998D57C5}"/>
                </c:ext>
              </c:extLst>
            </c:dLbl>
            <c:dLbl>
              <c:idx val="8"/>
              <c:layout>
                <c:manualLayout>
                  <c:x val="5.7863137370407105E-8"/>
                  <c:y val="-2.7917364600781789E-2"/>
                </c:manualLayout>
              </c:layout>
              <c:spPr>
                <a:noFill/>
                <a:ln w="25400">
                  <a:noFill/>
                </a:ln>
              </c:spPr>
              <c:txPr>
                <a:bodyPr rot="0" spcFirstLastPara="1" vertOverflow="ellipsis" vert="horz" wrap="square" lIns="38100" tIns="19050" rIns="38100" bIns="19050" anchor="ctr" anchorCtr="1">
                  <a:noAutofit/>
                </a:bodyPr>
                <a:lstStyle/>
                <a:p>
                  <a:pPr>
                    <a:defRPr sz="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1D4-45F2-B95D-D8D2998D57C5}"/>
                </c:ext>
              </c:extLst>
            </c:dLbl>
            <c:dLbl>
              <c:idx val="9"/>
              <c:layout>
                <c:manualLayout>
                  <c:x val="1.0775307047761979E-7"/>
                  <c:y val="-9.0668226578515809E-3"/>
                </c:manualLayout>
              </c:layout>
              <c:spPr>
                <a:noFill/>
                <a:ln w="25400">
                  <a:noFill/>
                </a:ln>
              </c:spPr>
              <c:txPr>
                <a:bodyPr rot="0" spcFirstLastPara="1" vertOverflow="ellipsis" vert="horz" wrap="square" lIns="38100" tIns="19050" rIns="38100" bIns="19050" anchor="ctr" anchorCtr="1">
                  <a:noAutofit/>
                </a:bodyPr>
                <a:lstStyle/>
                <a:p>
                  <a:pPr>
                    <a:defRPr sz="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1D4-45F2-B95D-D8D2998D57C5}"/>
                </c:ext>
              </c:extLst>
            </c:dLbl>
            <c:dLbl>
              <c:idx val="10"/>
              <c:layout>
                <c:manualLayout>
                  <c:x val="-6.0813677916160061E-3"/>
                  <c:y val="-2.06998454770062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1D4-45F2-B95D-D8D2998D57C5}"/>
                </c:ext>
              </c:extLst>
            </c:dLbl>
            <c:dLbl>
              <c:idx val="11"/>
              <c:layout>
                <c:manualLayout>
                  <c:x val="-1.0035286701993997E-16"/>
                  <c:y val="-6.96681442608325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1D4-45F2-B95D-D8D2998D57C5}"/>
                </c:ext>
              </c:extLst>
            </c:dLbl>
            <c:dLbl>
              <c:idx val="12"/>
              <c:layout>
                <c:manualLayout>
                  <c:x val="-4.4091478908738248E-3"/>
                  <c:y val="-1.7439471345610382E-2"/>
                </c:manualLayout>
              </c:layout>
              <c:spPr>
                <a:noFill/>
                <a:ln w="25400">
                  <a:noFill/>
                </a:ln>
              </c:spPr>
              <c:txPr>
                <a:bodyPr rot="0" spcFirstLastPara="1" vertOverflow="ellipsis" vert="horz" wrap="square" lIns="38100" tIns="19050" rIns="38100" bIns="19050" anchor="ctr" anchorCtr="1">
                  <a:noAutofit/>
                </a:bodyPr>
                <a:lstStyle/>
                <a:p>
                  <a:pPr>
                    <a:defRPr sz="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1D4-45F2-B95D-D8D2998D57C5}"/>
                </c:ext>
              </c:extLst>
            </c:dLbl>
            <c:spPr>
              <a:noFill/>
              <a:ln w="25400">
                <a:noFill/>
              </a:ln>
            </c:spPr>
            <c:txPr>
              <a:bodyPr rot="0" spcFirstLastPara="1" vertOverflow="ellipsis" vert="horz" wrap="square" lIns="38100" tIns="19050" rIns="38100" bIns="19050" anchor="ctr" anchorCtr="1">
                <a:spAutoFit/>
              </a:bodyPr>
              <a:lstStyle/>
              <a:p>
                <a:pPr>
                  <a:defRPr sz="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'рез.т.грн. (2)'!$G$76:$G$88</c:f>
              <c:strCache>
                <c:ptCount val="13"/>
                <c:pt idx="0">
                  <c:v> Берегівський</c:v>
                </c:pt>
                <c:pt idx="1">
                  <c:v> Великоберезнянський</c:v>
                </c:pt>
                <c:pt idx="2">
                  <c:v> Виноградівський</c:v>
                </c:pt>
                <c:pt idx="3">
                  <c:v> Воловецький</c:v>
                </c:pt>
                <c:pt idx="4">
                  <c:v> Іршавський</c:v>
                </c:pt>
                <c:pt idx="5">
                  <c:v> Міжгірський</c:v>
                </c:pt>
                <c:pt idx="6">
                  <c:v> Мукачівський</c:v>
                </c:pt>
                <c:pt idx="7">
                  <c:v> Перечинський</c:v>
                </c:pt>
                <c:pt idx="8">
                  <c:v> Рахівський</c:v>
                </c:pt>
                <c:pt idx="9">
                  <c:v> Свалявський</c:v>
                </c:pt>
                <c:pt idx="10">
                  <c:v> Тячівський</c:v>
                </c:pt>
                <c:pt idx="11">
                  <c:v> Ужгородський</c:v>
                </c:pt>
                <c:pt idx="12">
                  <c:v> Хустський</c:v>
                </c:pt>
              </c:strCache>
            </c:strRef>
          </c:cat>
          <c:val>
            <c:numRef>
              <c:f>'рез.т.грн. (2)'!$K$76:$K$88</c:f>
              <c:numCache>
                <c:formatCode>0.00</c:formatCode>
                <c:ptCount val="13"/>
                <c:pt idx="0">
                  <c:v>100.858</c:v>
                </c:pt>
                <c:pt idx="1">
                  <c:v>9.01938</c:v>
                </c:pt>
                <c:pt idx="2">
                  <c:v>219.55609999999999</c:v>
                </c:pt>
                <c:pt idx="3">
                  <c:v>12.12021</c:v>
                </c:pt>
                <c:pt idx="4">
                  <c:v>142.90249</c:v>
                </c:pt>
                <c:pt idx="5">
                  <c:v>0</c:v>
                </c:pt>
                <c:pt idx="6">
                  <c:v>1173.1845800000001</c:v>
                </c:pt>
                <c:pt idx="7">
                  <c:v>0</c:v>
                </c:pt>
                <c:pt idx="8">
                  <c:v>0</c:v>
                </c:pt>
                <c:pt idx="9">
                  <c:v>4.8409300000000002</c:v>
                </c:pt>
                <c:pt idx="10">
                  <c:v>104.73048</c:v>
                </c:pt>
                <c:pt idx="11">
                  <c:v>10.56939</c:v>
                </c:pt>
                <c:pt idx="12">
                  <c:v>5.0909300000000002</c:v>
                </c:pt>
              </c:numCache>
            </c:numRef>
          </c:val>
          <c:extLst>
            <c:ext xmlns:c16="http://schemas.microsoft.com/office/drawing/2014/chart" uri="{C3380CC4-5D6E-409C-BE32-E72D297353CC}">
              <c16:uniqueId val="{0000000F-E1D4-45F2-B95D-D8D2998D57C5}"/>
            </c:ext>
          </c:extLst>
        </c:ser>
        <c:ser>
          <c:idx val="4"/>
          <c:order val="4"/>
          <c:tx>
            <c:v>ціна продажу, тис.грн</c:v>
          </c:tx>
          <c:spPr>
            <a:solidFill>
              <a:srgbClr val="4BACC6"/>
            </a:solidFill>
            <a:ln w="25400">
              <a:noFill/>
            </a:ln>
          </c:spPr>
          <c:invertIfNegative val="0"/>
          <c:dLbls>
            <c:dLbl>
              <c:idx val="0"/>
              <c:layout>
                <c:manualLayout>
                  <c:x val="-5.0176433509969987E-17"/>
                  <c:y val="-4.1901185457121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1D4-45F2-B95D-D8D2998D57C5}"/>
                </c:ext>
              </c:extLst>
            </c:dLbl>
            <c:dLbl>
              <c:idx val="1"/>
              <c:layout>
                <c:manualLayout>
                  <c:x val="0"/>
                  <c:y val="-4.60913040028334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1D4-45F2-B95D-D8D2998D57C5}"/>
                </c:ext>
              </c:extLst>
            </c:dLbl>
            <c:dLbl>
              <c:idx val="3"/>
              <c:layout>
                <c:manualLayout>
                  <c:x val="-4.1053919851973143E-3"/>
                  <c:y val="-3.5616007638553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1D4-45F2-B95D-D8D2998D57C5}"/>
                </c:ext>
              </c:extLst>
            </c:dLbl>
            <c:dLbl>
              <c:idx val="4"/>
              <c:layout>
                <c:manualLayout>
                  <c:x val="-5.4738559802630857E-3"/>
                  <c:y val="-5.2376481821401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1D4-45F2-B95D-D8D2998D57C5}"/>
                </c:ext>
              </c:extLst>
            </c:dLbl>
            <c:dLbl>
              <c:idx val="6"/>
              <c:layout>
                <c:manualLayout>
                  <c:x val="1.7790031935855027E-2"/>
                  <c:y val="-2.51407112742728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1D4-45F2-B95D-D8D2998D57C5}"/>
                </c:ext>
              </c:extLst>
            </c:dLbl>
            <c:dLbl>
              <c:idx val="9"/>
              <c:layout>
                <c:manualLayout>
                  <c:x val="0"/>
                  <c:y val="-4.39962447299773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1D4-45F2-B95D-D8D2998D57C5}"/>
                </c:ext>
              </c:extLst>
            </c:dLbl>
            <c:dLbl>
              <c:idx val="10"/>
              <c:layout>
                <c:manualLayout>
                  <c:x val="8.2107839703946285E-3"/>
                  <c:y val="-3.98061261842652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1D4-45F2-B95D-D8D2998D57C5}"/>
                </c:ext>
              </c:extLst>
            </c:dLbl>
            <c:dLbl>
              <c:idx val="11"/>
              <c:layout>
                <c:manualLayout>
                  <c:x val="7.5266058493969812E-3"/>
                  <c:y val="-5.2376481821401644E-2"/>
                </c:manualLayout>
              </c:layout>
              <c:spPr>
                <a:noFill/>
                <a:ln w="25400">
                  <a:noFill/>
                </a:ln>
              </c:spPr>
              <c:txPr>
                <a:bodyPr rot="0" spcFirstLastPara="1" vertOverflow="ellipsis" vert="horz" wrap="square" lIns="38100" tIns="19050" rIns="38100" bIns="19050" anchor="ctr" anchorCtr="1">
                  <a:noAutofit/>
                </a:bodyPr>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1D4-45F2-B95D-D8D2998D57C5}"/>
                </c:ext>
              </c:extLst>
            </c:dLbl>
            <c:dLbl>
              <c:idx val="12"/>
              <c:layout>
                <c:manualLayout>
                  <c:x val="9.5792479654603999E-3"/>
                  <c:y val="-4.81863632756895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1D4-45F2-B95D-D8D2998D57C5}"/>
                </c:ext>
              </c:extLst>
            </c:dLbl>
            <c:spPr>
              <a:noFill/>
              <a:ln w="25400">
                <a:noFill/>
              </a:ln>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'рез.т.грн. (2)'!$G$76:$G$88</c:f>
              <c:strCache>
                <c:ptCount val="13"/>
                <c:pt idx="0">
                  <c:v> Берегівський</c:v>
                </c:pt>
                <c:pt idx="1">
                  <c:v> Великоберезнянський</c:v>
                </c:pt>
                <c:pt idx="2">
                  <c:v> Виноградівський</c:v>
                </c:pt>
                <c:pt idx="3">
                  <c:v> Воловецький</c:v>
                </c:pt>
                <c:pt idx="4">
                  <c:v> Іршавський</c:v>
                </c:pt>
                <c:pt idx="5">
                  <c:v> Міжгірський</c:v>
                </c:pt>
                <c:pt idx="6">
                  <c:v> Мукачівський</c:v>
                </c:pt>
                <c:pt idx="7">
                  <c:v> Перечинський</c:v>
                </c:pt>
                <c:pt idx="8">
                  <c:v> Рахівський</c:v>
                </c:pt>
                <c:pt idx="9">
                  <c:v> Свалявський</c:v>
                </c:pt>
                <c:pt idx="10">
                  <c:v> Тячівський</c:v>
                </c:pt>
                <c:pt idx="11">
                  <c:v> Ужгородський</c:v>
                </c:pt>
                <c:pt idx="12">
                  <c:v> Хустський</c:v>
                </c:pt>
              </c:strCache>
            </c:strRef>
          </c:cat>
          <c:val>
            <c:numRef>
              <c:f>'рез.т.грн. (2)'!$L$76:$L$88</c:f>
              <c:numCache>
                <c:formatCode>0.00</c:formatCode>
                <c:ptCount val="13"/>
                <c:pt idx="0">
                  <c:v>102.01125</c:v>
                </c:pt>
                <c:pt idx="1">
                  <c:v>9.1259800000000002</c:v>
                </c:pt>
                <c:pt idx="2">
                  <c:v>666.75205000000005</c:v>
                </c:pt>
                <c:pt idx="3">
                  <c:v>12.24141</c:v>
                </c:pt>
                <c:pt idx="4">
                  <c:v>143.84939</c:v>
                </c:pt>
                <c:pt idx="5">
                  <c:v>0</c:v>
                </c:pt>
                <c:pt idx="6">
                  <c:v>1179.19901</c:v>
                </c:pt>
                <c:pt idx="7">
                  <c:v>0</c:v>
                </c:pt>
                <c:pt idx="8">
                  <c:v>0</c:v>
                </c:pt>
                <c:pt idx="9">
                  <c:v>4.8723599999999996</c:v>
                </c:pt>
                <c:pt idx="10">
                  <c:v>105.25413</c:v>
                </c:pt>
                <c:pt idx="11">
                  <c:v>10.675090000000001</c:v>
                </c:pt>
                <c:pt idx="12">
                  <c:v>5.1418299999999997</c:v>
                </c:pt>
              </c:numCache>
            </c:numRef>
          </c:val>
          <c:extLst>
            <c:ext xmlns:c16="http://schemas.microsoft.com/office/drawing/2014/chart" uri="{C3380CC4-5D6E-409C-BE32-E72D297353CC}">
              <c16:uniqueId val="{00000019-E1D4-45F2-B95D-D8D2998D57C5}"/>
            </c:ext>
          </c:extLst>
        </c:ser>
        <c:dLbls>
          <c:showLegendKey val="0"/>
          <c:showVal val="0"/>
          <c:showCatName val="0"/>
          <c:showSerName val="0"/>
          <c:showPercent val="0"/>
          <c:showBubbleSize val="0"/>
        </c:dLbls>
        <c:gapWidth val="219"/>
        <c:shape val="box"/>
        <c:axId val="132927872"/>
        <c:axId val="132929408"/>
        <c:axId val="0"/>
      </c:bar3DChart>
      <c:catAx>
        <c:axId val="132927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crossAx val="132929408"/>
        <c:crosses val="autoZero"/>
        <c:auto val="1"/>
        <c:lblAlgn val="ctr"/>
        <c:lblOffset val="100"/>
        <c:noMultiLvlLbl val="0"/>
      </c:catAx>
      <c:valAx>
        <c:axId val="1329294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uk-UA"/>
          </a:p>
        </c:txPr>
        <c:crossAx val="132927872"/>
        <c:crosses val="autoZero"/>
        <c:crossBetween val="between"/>
      </c:val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dTable>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uk-UA"/>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1000" b="1" dirty="0">
                <a:solidFill>
                  <a:sysClr val="windowText" lastClr="000000"/>
                </a:solidFill>
                <a:latin typeface="Times New Roman" panose="02020603050405020304" pitchFamily="18" charset="0"/>
                <a:cs typeface="Times New Roman" panose="02020603050405020304" pitchFamily="18" charset="0"/>
              </a:rPr>
              <a:t>Надходження коштів до місцевих бюджетів від орендної плати за результатами аукціонів у 2018 році</a:t>
            </a:r>
          </a:p>
        </c:rich>
      </c:tx>
      <c:layout>
        <c:manualLayout>
          <c:xMode val="edge"/>
          <c:yMode val="edge"/>
          <c:x val="0.11604348396709739"/>
          <c:y val="1.8744181880178776E-2"/>
        </c:manualLayout>
      </c:layout>
      <c:overlay val="0"/>
      <c:spPr>
        <a:noFill/>
        <a:ln w="25400">
          <a:noFill/>
        </a:ln>
      </c:spPr>
    </c:title>
    <c:autoTitleDeleted val="0"/>
    <c:plotArea>
      <c:layout/>
      <c:pieChart>
        <c:varyColors val="1"/>
        <c:ser>
          <c:idx val="0"/>
          <c:order val="0"/>
          <c:dPt>
            <c:idx val="0"/>
            <c:bubble3D val="0"/>
            <c:extLst>
              <c:ext xmlns:c16="http://schemas.microsoft.com/office/drawing/2014/chart" uri="{C3380CC4-5D6E-409C-BE32-E72D297353CC}">
                <c16:uniqueId val="{00000000-1A77-42D9-9A4A-833A1D9C612F}"/>
              </c:ext>
            </c:extLst>
          </c:dPt>
          <c:dPt>
            <c:idx val="1"/>
            <c:bubble3D val="0"/>
            <c:extLst>
              <c:ext xmlns:c16="http://schemas.microsoft.com/office/drawing/2014/chart" uri="{C3380CC4-5D6E-409C-BE32-E72D297353CC}">
                <c16:uniqueId val="{00000001-1A77-42D9-9A4A-833A1D9C612F}"/>
              </c:ext>
            </c:extLst>
          </c:dPt>
          <c:dPt>
            <c:idx val="2"/>
            <c:bubble3D val="0"/>
            <c:extLst>
              <c:ext xmlns:c16="http://schemas.microsoft.com/office/drawing/2014/chart" uri="{C3380CC4-5D6E-409C-BE32-E72D297353CC}">
                <c16:uniqueId val="{00000002-1A77-42D9-9A4A-833A1D9C612F}"/>
              </c:ext>
            </c:extLst>
          </c:dPt>
          <c:dPt>
            <c:idx val="3"/>
            <c:bubble3D val="0"/>
            <c:extLst>
              <c:ext xmlns:c16="http://schemas.microsoft.com/office/drawing/2014/chart" uri="{C3380CC4-5D6E-409C-BE32-E72D297353CC}">
                <c16:uniqueId val="{00000003-1A77-42D9-9A4A-833A1D9C612F}"/>
              </c:ext>
            </c:extLst>
          </c:dPt>
          <c:dPt>
            <c:idx val="4"/>
            <c:bubble3D val="0"/>
            <c:extLst>
              <c:ext xmlns:c16="http://schemas.microsoft.com/office/drawing/2014/chart" uri="{C3380CC4-5D6E-409C-BE32-E72D297353CC}">
                <c16:uniqueId val="{00000004-1A77-42D9-9A4A-833A1D9C612F}"/>
              </c:ext>
            </c:extLst>
          </c:dPt>
          <c:dPt>
            <c:idx val="5"/>
            <c:bubble3D val="0"/>
            <c:extLst>
              <c:ext xmlns:c16="http://schemas.microsoft.com/office/drawing/2014/chart" uri="{C3380CC4-5D6E-409C-BE32-E72D297353CC}">
                <c16:uniqueId val="{00000005-1A77-42D9-9A4A-833A1D9C612F}"/>
              </c:ext>
            </c:extLst>
          </c:dPt>
          <c:dPt>
            <c:idx val="6"/>
            <c:bubble3D val="0"/>
            <c:extLst>
              <c:ext xmlns:c16="http://schemas.microsoft.com/office/drawing/2014/chart" uri="{C3380CC4-5D6E-409C-BE32-E72D297353CC}">
                <c16:uniqueId val="{00000006-1A77-42D9-9A4A-833A1D9C612F}"/>
              </c:ext>
            </c:extLst>
          </c:dPt>
          <c:dPt>
            <c:idx val="7"/>
            <c:bubble3D val="0"/>
            <c:extLst>
              <c:ext xmlns:c16="http://schemas.microsoft.com/office/drawing/2014/chart" uri="{C3380CC4-5D6E-409C-BE32-E72D297353CC}">
                <c16:uniqueId val="{00000007-1A77-42D9-9A4A-833A1D9C612F}"/>
              </c:ext>
            </c:extLst>
          </c:dPt>
          <c:dPt>
            <c:idx val="8"/>
            <c:bubble3D val="0"/>
            <c:extLst>
              <c:ext xmlns:c16="http://schemas.microsoft.com/office/drawing/2014/chart" uri="{C3380CC4-5D6E-409C-BE32-E72D297353CC}">
                <c16:uniqueId val="{00000008-1A77-42D9-9A4A-833A1D9C612F}"/>
              </c:ext>
            </c:extLst>
          </c:dPt>
          <c:dPt>
            <c:idx val="9"/>
            <c:bubble3D val="0"/>
            <c:extLst>
              <c:ext xmlns:c16="http://schemas.microsoft.com/office/drawing/2014/chart" uri="{C3380CC4-5D6E-409C-BE32-E72D297353CC}">
                <c16:uniqueId val="{00000009-1A77-42D9-9A4A-833A1D9C612F}"/>
              </c:ext>
            </c:extLst>
          </c:dPt>
          <c:dPt>
            <c:idx val="10"/>
            <c:bubble3D val="0"/>
            <c:extLst>
              <c:ext xmlns:c16="http://schemas.microsoft.com/office/drawing/2014/chart" uri="{C3380CC4-5D6E-409C-BE32-E72D297353CC}">
                <c16:uniqueId val="{0000000A-1A77-42D9-9A4A-833A1D9C612F}"/>
              </c:ext>
            </c:extLst>
          </c:dPt>
          <c:dPt>
            <c:idx val="11"/>
            <c:bubble3D val="0"/>
            <c:extLst>
              <c:ext xmlns:c16="http://schemas.microsoft.com/office/drawing/2014/chart" uri="{C3380CC4-5D6E-409C-BE32-E72D297353CC}">
                <c16:uniqueId val="{0000000B-1A77-42D9-9A4A-833A1D9C612F}"/>
              </c:ext>
            </c:extLst>
          </c:dPt>
          <c:dPt>
            <c:idx val="12"/>
            <c:bubble3D val="0"/>
            <c:extLst>
              <c:ext xmlns:c16="http://schemas.microsoft.com/office/drawing/2014/chart" uri="{C3380CC4-5D6E-409C-BE32-E72D297353CC}">
                <c16:uniqueId val="{0000000C-1A77-42D9-9A4A-833A1D9C612F}"/>
              </c:ext>
            </c:extLst>
          </c:dPt>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uk-UA"/>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рез.т.грн.кругла!$G$76:$G$88</c:f>
              <c:strCache>
                <c:ptCount val="13"/>
                <c:pt idx="0">
                  <c:v> Берегівський</c:v>
                </c:pt>
                <c:pt idx="1">
                  <c:v> Великоберезнянський</c:v>
                </c:pt>
                <c:pt idx="2">
                  <c:v> Виноградівський</c:v>
                </c:pt>
                <c:pt idx="3">
                  <c:v> Воловецький</c:v>
                </c:pt>
                <c:pt idx="4">
                  <c:v> Іршавський</c:v>
                </c:pt>
                <c:pt idx="5">
                  <c:v> Міжгірський</c:v>
                </c:pt>
                <c:pt idx="6">
                  <c:v> Мукачівський</c:v>
                </c:pt>
                <c:pt idx="7">
                  <c:v> Перечинський</c:v>
                </c:pt>
                <c:pt idx="8">
                  <c:v> Рахівський</c:v>
                </c:pt>
                <c:pt idx="9">
                  <c:v> Свалявський</c:v>
                </c:pt>
                <c:pt idx="10">
                  <c:v> Тячівський</c:v>
                </c:pt>
                <c:pt idx="11">
                  <c:v> Ужгородський</c:v>
                </c:pt>
                <c:pt idx="12">
                  <c:v> Хустський</c:v>
                </c:pt>
              </c:strCache>
            </c:strRef>
          </c:cat>
          <c:val>
            <c:numRef>
              <c:f>рез.т.грн.кругла!$H$76:$H$88</c:f>
            </c:numRef>
          </c:val>
          <c:extLst>
            <c:ext xmlns:c16="http://schemas.microsoft.com/office/drawing/2014/chart" uri="{C3380CC4-5D6E-409C-BE32-E72D297353CC}">
              <c16:uniqueId val="{0000000D-1A77-42D9-9A4A-833A1D9C612F}"/>
            </c:ext>
          </c:extLst>
        </c:ser>
        <c:ser>
          <c:idx val="1"/>
          <c:order val="1"/>
          <c:dPt>
            <c:idx val="0"/>
            <c:bubble3D val="0"/>
            <c:extLst>
              <c:ext xmlns:c16="http://schemas.microsoft.com/office/drawing/2014/chart" uri="{C3380CC4-5D6E-409C-BE32-E72D297353CC}">
                <c16:uniqueId val="{0000000E-1A77-42D9-9A4A-833A1D9C612F}"/>
              </c:ext>
            </c:extLst>
          </c:dPt>
          <c:dPt>
            <c:idx val="1"/>
            <c:bubble3D val="0"/>
            <c:extLst>
              <c:ext xmlns:c16="http://schemas.microsoft.com/office/drawing/2014/chart" uri="{C3380CC4-5D6E-409C-BE32-E72D297353CC}">
                <c16:uniqueId val="{0000000F-1A77-42D9-9A4A-833A1D9C612F}"/>
              </c:ext>
            </c:extLst>
          </c:dPt>
          <c:dPt>
            <c:idx val="2"/>
            <c:bubble3D val="0"/>
            <c:extLst>
              <c:ext xmlns:c16="http://schemas.microsoft.com/office/drawing/2014/chart" uri="{C3380CC4-5D6E-409C-BE32-E72D297353CC}">
                <c16:uniqueId val="{00000010-1A77-42D9-9A4A-833A1D9C612F}"/>
              </c:ext>
            </c:extLst>
          </c:dPt>
          <c:dPt>
            <c:idx val="3"/>
            <c:bubble3D val="0"/>
            <c:extLst>
              <c:ext xmlns:c16="http://schemas.microsoft.com/office/drawing/2014/chart" uri="{C3380CC4-5D6E-409C-BE32-E72D297353CC}">
                <c16:uniqueId val="{00000011-1A77-42D9-9A4A-833A1D9C612F}"/>
              </c:ext>
            </c:extLst>
          </c:dPt>
          <c:dPt>
            <c:idx val="4"/>
            <c:bubble3D val="0"/>
            <c:extLst>
              <c:ext xmlns:c16="http://schemas.microsoft.com/office/drawing/2014/chart" uri="{C3380CC4-5D6E-409C-BE32-E72D297353CC}">
                <c16:uniqueId val="{00000012-1A77-42D9-9A4A-833A1D9C612F}"/>
              </c:ext>
            </c:extLst>
          </c:dPt>
          <c:dPt>
            <c:idx val="5"/>
            <c:bubble3D val="0"/>
            <c:extLst>
              <c:ext xmlns:c16="http://schemas.microsoft.com/office/drawing/2014/chart" uri="{C3380CC4-5D6E-409C-BE32-E72D297353CC}">
                <c16:uniqueId val="{00000013-1A77-42D9-9A4A-833A1D9C612F}"/>
              </c:ext>
            </c:extLst>
          </c:dPt>
          <c:dPt>
            <c:idx val="6"/>
            <c:bubble3D val="0"/>
            <c:extLst>
              <c:ext xmlns:c16="http://schemas.microsoft.com/office/drawing/2014/chart" uri="{C3380CC4-5D6E-409C-BE32-E72D297353CC}">
                <c16:uniqueId val="{00000014-1A77-42D9-9A4A-833A1D9C612F}"/>
              </c:ext>
            </c:extLst>
          </c:dPt>
          <c:dPt>
            <c:idx val="7"/>
            <c:bubble3D val="0"/>
            <c:extLst>
              <c:ext xmlns:c16="http://schemas.microsoft.com/office/drawing/2014/chart" uri="{C3380CC4-5D6E-409C-BE32-E72D297353CC}">
                <c16:uniqueId val="{00000015-1A77-42D9-9A4A-833A1D9C612F}"/>
              </c:ext>
            </c:extLst>
          </c:dPt>
          <c:dPt>
            <c:idx val="8"/>
            <c:bubble3D val="0"/>
            <c:extLst>
              <c:ext xmlns:c16="http://schemas.microsoft.com/office/drawing/2014/chart" uri="{C3380CC4-5D6E-409C-BE32-E72D297353CC}">
                <c16:uniqueId val="{00000016-1A77-42D9-9A4A-833A1D9C612F}"/>
              </c:ext>
            </c:extLst>
          </c:dPt>
          <c:dPt>
            <c:idx val="9"/>
            <c:bubble3D val="0"/>
            <c:extLst>
              <c:ext xmlns:c16="http://schemas.microsoft.com/office/drawing/2014/chart" uri="{C3380CC4-5D6E-409C-BE32-E72D297353CC}">
                <c16:uniqueId val="{00000017-1A77-42D9-9A4A-833A1D9C612F}"/>
              </c:ext>
            </c:extLst>
          </c:dPt>
          <c:dPt>
            <c:idx val="10"/>
            <c:bubble3D val="0"/>
            <c:extLst>
              <c:ext xmlns:c16="http://schemas.microsoft.com/office/drawing/2014/chart" uri="{C3380CC4-5D6E-409C-BE32-E72D297353CC}">
                <c16:uniqueId val="{00000018-1A77-42D9-9A4A-833A1D9C612F}"/>
              </c:ext>
            </c:extLst>
          </c:dPt>
          <c:dPt>
            <c:idx val="11"/>
            <c:bubble3D val="0"/>
            <c:extLst>
              <c:ext xmlns:c16="http://schemas.microsoft.com/office/drawing/2014/chart" uri="{C3380CC4-5D6E-409C-BE32-E72D297353CC}">
                <c16:uniqueId val="{00000019-1A77-42D9-9A4A-833A1D9C612F}"/>
              </c:ext>
            </c:extLst>
          </c:dPt>
          <c:dPt>
            <c:idx val="12"/>
            <c:bubble3D val="0"/>
            <c:extLst>
              <c:ext xmlns:c16="http://schemas.microsoft.com/office/drawing/2014/chart" uri="{C3380CC4-5D6E-409C-BE32-E72D297353CC}">
                <c16:uniqueId val="{0000001A-1A77-42D9-9A4A-833A1D9C612F}"/>
              </c:ext>
            </c:extLst>
          </c:dPt>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uk-UA"/>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рез.т.грн.кругла!$G$76:$G$88</c:f>
              <c:strCache>
                <c:ptCount val="13"/>
                <c:pt idx="0">
                  <c:v> Берегівський</c:v>
                </c:pt>
                <c:pt idx="1">
                  <c:v> Великоберезнянський</c:v>
                </c:pt>
                <c:pt idx="2">
                  <c:v> Виноградівський</c:v>
                </c:pt>
                <c:pt idx="3">
                  <c:v> Воловецький</c:v>
                </c:pt>
                <c:pt idx="4">
                  <c:v> Іршавський</c:v>
                </c:pt>
                <c:pt idx="5">
                  <c:v> Міжгірський</c:v>
                </c:pt>
                <c:pt idx="6">
                  <c:v> Мукачівський</c:v>
                </c:pt>
                <c:pt idx="7">
                  <c:v> Перечинський</c:v>
                </c:pt>
                <c:pt idx="8">
                  <c:v> Рахівський</c:v>
                </c:pt>
                <c:pt idx="9">
                  <c:v> Свалявський</c:v>
                </c:pt>
                <c:pt idx="10">
                  <c:v> Тячівський</c:v>
                </c:pt>
                <c:pt idx="11">
                  <c:v> Ужгородський</c:v>
                </c:pt>
                <c:pt idx="12">
                  <c:v> Хустський</c:v>
                </c:pt>
              </c:strCache>
            </c:strRef>
          </c:cat>
          <c:val>
            <c:numRef>
              <c:f>рез.т.грн.кругла!$I$76:$I$88</c:f>
            </c:numRef>
          </c:val>
          <c:extLst>
            <c:ext xmlns:c16="http://schemas.microsoft.com/office/drawing/2014/chart" uri="{C3380CC4-5D6E-409C-BE32-E72D297353CC}">
              <c16:uniqueId val="{0000001B-1A77-42D9-9A4A-833A1D9C612F}"/>
            </c:ext>
          </c:extLst>
        </c:ser>
        <c:ser>
          <c:idx val="2"/>
          <c:order val="2"/>
          <c:dPt>
            <c:idx val="0"/>
            <c:bubble3D val="0"/>
            <c:extLst>
              <c:ext xmlns:c16="http://schemas.microsoft.com/office/drawing/2014/chart" uri="{C3380CC4-5D6E-409C-BE32-E72D297353CC}">
                <c16:uniqueId val="{0000001C-1A77-42D9-9A4A-833A1D9C612F}"/>
              </c:ext>
            </c:extLst>
          </c:dPt>
          <c:dPt>
            <c:idx val="1"/>
            <c:bubble3D val="0"/>
            <c:extLst>
              <c:ext xmlns:c16="http://schemas.microsoft.com/office/drawing/2014/chart" uri="{C3380CC4-5D6E-409C-BE32-E72D297353CC}">
                <c16:uniqueId val="{0000001D-1A77-42D9-9A4A-833A1D9C612F}"/>
              </c:ext>
            </c:extLst>
          </c:dPt>
          <c:dPt>
            <c:idx val="2"/>
            <c:bubble3D val="0"/>
            <c:extLst>
              <c:ext xmlns:c16="http://schemas.microsoft.com/office/drawing/2014/chart" uri="{C3380CC4-5D6E-409C-BE32-E72D297353CC}">
                <c16:uniqueId val="{0000001E-1A77-42D9-9A4A-833A1D9C612F}"/>
              </c:ext>
            </c:extLst>
          </c:dPt>
          <c:dPt>
            <c:idx val="3"/>
            <c:bubble3D val="0"/>
            <c:extLst>
              <c:ext xmlns:c16="http://schemas.microsoft.com/office/drawing/2014/chart" uri="{C3380CC4-5D6E-409C-BE32-E72D297353CC}">
                <c16:uniqueId val="{0000001F-1A77-42D9-9A4A-833A1D9C612F}"/>
              </c:ext>
            </c:extLst>
          </c:dPt>
          <c:dPt>
            <c:idx val="4"/>
            <c:bubble3D val="0"/>
            <c:extLst>
              <c:ext xmlns:c16="http://schemas.microsoft.com/office/drawing/2014/chart" uri="{C3380CC4-5D6E-409C-BE32-E72D297353CC}">
                <c16:uniqueId val="{00000020-1A77-42D9-9A4A-833A1D9C612F}"/>
              </c:ext>
            </c:extLst>
          </c:dPt>
          <c:dPt>
            <c:idx val="5"/>
            <c:bubble3D val="0"/>
            <c:extLst>
              <c:ext xmlns:c16="http://schemas.microsoft.com/office/drawing/2014/chart" uri="{C3380CC4-5D6E-409C-BE32-E72D297353CC}">
                <c16:uniqueId val="{00000021-1A77-42D9-9A4A-833A1D9C612F}"/>
              </c:ext>
            </c:extLst>
          </c:dPt>
          <c:dPt>
            <c:idx val="6"/>
            <c:bubble3D val="0"/>
            <c:extLst>
              <c:ext xmlns:c16="http://schemas.microsoft.com/office/drawing/2014/chart" uri="{C3380CC4-5D6E-409C-BE32-E72D297353CC}">
                <c16:uniqueId val="{00000022-1A77-42D9-9A4A-833A1D9C612F}"/>
              </c:ext>
            </c:extLst>
          </c:dPt>
          <c:dPt>
            <c:idx val="7"/>
            <c:bubble3D val="0"/>
            <c:extLst>
              <c:ext xmlns:c16="http://schemas.microsoft.com/office/drawing/2014/chart" uri="{C3380CC4-5D6E-409C-BE32-E72D297353CC}">
                <c16:uniqueId val="{00000023-1A77-42D9-9A4A-833A1D9C612F}"/>
              </c:ext>
            </c:extLst>
          </c:dPt>
          <c:dPt>
            <c:idx val="8"/>
            <c:bubble3D val="0"/>
            <c:extLst>
              <c:ext xmlns:c16="http://schemas.microsoft.com/office/drawing/2014/chart" uri="{C3380CC4-5D6E-409C-BE32-E72D297353CC}">
                <c16:uniqueId val="{00000024-1A77-42D9-9A4A-833A1D9C612F}"/>
              </c:ext>
            </c:extLst>
          </c:dPt>
          <c:dPt>
            <c:idx val="9"/>
            <c:bubble3D val="0"/>
            <c:extLst>
              <c:ext xmlns:c16="http://schemas.microsoft.com/office/drawing/2014/chart" uri="{C3380CC4-5D6E-409C-BE32-E72D297353CC}">
                <c16:uniqueId val="{00000025-1A77-42D9-9A4A-833A1D9C612F}"/>
              </c:ext>
            </c:extLst>
          </c:dPt>
          <c:dPt>
            <c:idx val="10"/>
            <c:bubble3D val="0"/>
            <c:extLst>
              <c:ext xmlns:c16="http://schemas.microsoft.com/office/drawing/2014/chart" uri="{C3380CC4-5D6E-409C-BE32-E72D297353CC}">
                <c16:uniqueId val="{00000026-1A77-42D9-9A4A-833A1D9C612F}"/>
              </c:ext>
            </c:extLst>
          </c:dPt>
          <c:dPt>
            <c:idx val="11"/>
            <c:bubble3D val="0"/>
            <c:extLst>
              <c:ext xmlns:c16="http://schemas.microsoft.com/office/drawing/2014/chart" uri="{C3380CC4-5D6E-409C-BE32-E72D297353CC}">
                <c16:uniqueId val="{00000027-1A77-42D9-9A4A-833A1D9C612F}"/>
              </c:ext>
            </c:extLst>
          </c:dPt>
          <c:dPt>
            <c:idx val="12"/>
            <c:bubble3D val="0"/>
            <c:extLst>
              <c:ext xmlns:c16="http://schemas.microsoft.com/office/drawing/2014/chart" uri="{C3380CC4-5D6E-409C-BE32-E72D297353CC}">
                <c16:uniqueId val="{00000028-1A77-42D9-9A4A-833A1D9C612F}"/>
              </c:ext>
            </c:extLst>
          </c:dPt>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uk-UA"/>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рез.т.грн.кругла!$G$76:$G$88</c:f>
              <c:strCache>
                <c:ptCount val="13"/>
                <c:pt idx="0">
                  <c:v> Берегівський</c:v>
                </c:pt>
                <c:pt idx="1">
                  <c:v> Великоберезнянський</c:v>
                </c:pt>
                <c:pt idx="2">
                  <c:v> Виноградівський</c:v>
                </c:pt>
                <c:pt idx="3">
                  <c:v> Воловецький</c:v>
                </c:pt>
                <c:pt idx="4">
                  <c:v> Іршавський</c:v>
                </c:pt>
                <c:pt idx="5">
                  <c:v> Міжгірський</c:v>
                </c:pt>
                <c:pt idx="6">
                  <c:v> Мукачівський</c:v>
                </c:pt>
                <c:pt idx="7">
                  <c:v> Перечинський</c:v>
                </c:pt>
                <c:pt idx="8">
                  <c:v> Рахівський</c:v>
                </c:pt>
                <c:pt idx="9">
                  <c:v> Свалявський</c:v>
                </c:pt>
                <c:pt idx="10">
                  <c:v> Тячівський</c:v>
                </c:pt>
                <c:pt idx="11">
                  <c:v> Ужгородський</c:v>
                </c:pt>
                <c:pt idx="12">
                  <c:v> Хустський</c:v>
                </c:pt>
              </c:strCache>
            </c:strRef>
          </c:cat>
          <c:val>
            <c:numRef>
              <c:f>рез.т.грн.кругла!$J$76:$J$88</c:f>
            </c:numRef>
          </c:val>
          <c:extLst>
            <c:ext xmlns:c16="http://schemas.microsoft.com/office/drawing/2014/chart" uri="{C3380CC4-5D6E-409C-BE32-E72D297353CC}">
              <c16:uniqueId val="{00000029-1A77-42D9-9A4A-833A1D9C612F}"/>
            </c:ext>
          </c:extLst>
        </c:ser>
        <c:ser>
          <c:idx val="3"/>
          <c:order val="3"/>
          <c:dPt>
            <c:idx val="0"/>
            <c:bubble3D val="0"/>
            <c:extLst>
              <c:ext xmlns:c16="http://schemas.microsoft.com/office/drawing/2014/chart" uri="{C3380CC4-5D6E-409C-BE32-E72D297353CC}">
                <c16:uniqueId val="{0000002A-1A77-42D9-9A4A-833A1D9C612F}"/>
              </c:ext>
            </c:extLst>
          </c:dPt>
          <c:dPt>
            <c:idx val="1"/>
            <c:bubble3D val="0"/>
            <c:extLst>
              <c:ext xmlns:c16="http://schemas.microsoft.com/office/drawing/2014/chart" uri="{C3380CC4-5D6E-409C-BE32-E72D297353CC}">
                <c16:uniqueId val="{0000002B-1A77-42D9-9A4A-833A1D9C612F}"/>
              </c:ext>
            </c:extLst>
          </c:dPt>
          <c:dPt>
            <c:idx val="2"/>
            <c:bubble3D val="0"/>
            <c:extLst>
              <c:ext xmlns:c16="http://schemas.microsoft.com/office/drawing/2014/chart" uri="{C3380CC4-5D6E-409C-BE32-E72D297353CC}">
                <c16:uniqueId val="{0000002C-1A77-42D9-9A4A-833A1D9C612F}"/>
              </c:ext>
            </c:extLst>
          </c:dPt>
          <c:dPt>
            <c:idx val="3"/>
            <c:bubble3D val="0"/>
            <c:extLst>
              <c:ext xmlns:c16="http://schemas.microsoft.com/office/drawing/2014/chart" uri="{C3380CC4-5D6E-409C-BE32-E72D297353CC}">
                <c16:uniqueId val="{0000002D-1A77-42D9-9A4A-833A1D9C612F}"/>
              </c:ext>
            </c:extLst>
          </c:dPt>
          <c:dPt>
            <c:idx val="4"/>
            <c:bubble3D val="0"/>
            <c:extLst>
              <c:ext xmlns:c16="http://schemas.microsoft.com/office/drawing/2014/chart" uri="{C3380CC4-5D6E-409C-BE32-E72D297353CC}">
                <c16:uniqueId val="{0000002E-1A77-42D9-9A4A-833A1D9C612F}"/>
              </c:ext>
            </c:extLst>
          </c:dPt>
          <c:dPt>
            <c:idx val="5"/>
            <c:bubble3D val="0"/>
            <c:extLst>
              <c:ext xmlns:c16="http://schemas.microsoft.com/office/drawing/2014/chart" uri="{C3380CC4-5D6E-409C-BE32-E72D297353CC}">
                <c16:uniqueId val="{0000002F-1A77-42D9-9A4A-833A1D9C612F}"/>
              </c:ext>
            </c:extLst>
          </c:dPt>
          <c:dPt>
            <c:idx val="6"/>
            <c:bubble3D val="0"/>
            <c:extLst>
              <c:ext xmlns:c16="http://schemas.microsoft.com/office/drawing/2014/chart" uri="{C3380CC4-5D6E-409C-BE32-E72D297353CC}">
                <c16:uniqueId val="{00000030-1A77-42D9-9A4A-833A1D9C612F}"/>
              </c:ext>
            </c:extLst>
          </c:dPt>
          <c:dPt>
            <c:idx val="7"/>
            <c:bubble3D val="0"/>
            <c:extLst>
              <c:ext xmlns:c16="http://schemas.microsoft.com/office/drawing/2014/chart" uri="{C3380CC4-5D6E-409C-BE32-E72D297353CC}">
                <c16:uniqueId val="{00000031-1A77-42D9-9A4A-833A1D9C612F}"/>
              </c:ext>
            </c:extLst>
          </c:dPt>
          <c:dPt>
            <c:idx val="8"/>
            <c:bubble3D val="0"/>
            <c:extLst>
              <c:ext xmlns:c16="http://schemas.microsoft.com/office/drawing/2014/chart" uri="{C3380CC4-5D6E-409C-BE32-E72D297353CC}">
                <c16:uniqueId val="{00000032-1A77-42D9-9A4A-833A1D9C612F}"/>
              </c:ext>
            </c:extLst>
          </c:dPt>
          <c:dPt>
            <c:idx val="9"/>
            <c:bubble3D val="0"/>
            <c:extLst>
              <c:ext xmlns:c16="http://schemas.microsoft.com/office/drawing/2014/chart" uri="{C3380CC4-5D6E-409C-BE32-E72D297353CC}">
                <c16:uniqueId val="{00000033-1A77-42D9-9A4A-833A1D9C612F}"/>
              </c:ext>
            </c:extLst>
          </c:dPt>
          <c:dPt>
            <c:idx val="10"/>
            <c:bubble3D val="0"/>
            <c:extLst>
              <c:ext xmlns:c16="http://schemas.microsoft.com/office/drawing/2014/chart" uri="{C3380CC4-5D6E-409C-BE32-E72D297353CC}">
                <c16:uniqueId val="{00000034-1A77-42D9-9A4A-833A1D9C612F}"/>
              </c:ext>
            </c:extLst>
          </c:dPt>
          <c:dPt>
            <c:idx val="11"/>
            <c:bubble3D val="0"/>
            <c:extLst>
              <c:ext xmlns:c16="http://schemas.microsoft.com/office/drawing/2014/chart" uri="{C3380CC4-5D6E-409C-BE32-E72D297353CC}">
                <c16:uniqueId val="{00000035-1A77-42D9-9A4A-833A1D9C612F}"/>
              </c:ext>
            </c:extLst>
          </c:dPt>
          <c:dPt>
            <c:idx val="12"/>
            <c:bubble3D val="0"/>
            <c:extLst>
              <c:ext xmlns:c16="http://schemas.microsoft.com/office/drawing/2014/chart" uri="{C3380CC4-5D6E-409C-BE32-E72D297353CC}">
                <c16:uniqueId val="{00000036-1A77-42D9-9A4A-833A1D9C612F}"/>
              </c:ext>
            </c:extLst>
          </c:dPt>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uk-UA"/>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рез.т.грн.кругла!$G$76:$G$88</c:f>
              <c:strCache>
                <c:ptCount val="13"/>
                <c:pt idx="0">
                  <c:v> Берегівський</c:v>
                </c:pt>
                <c:pt idx="1">
                  <c:v> Великоберезнянський</c:v>
                </c:pt>
                <c:pt idx="2">
                  <c:v> Виноградівський</c:v>
                </c:pt>
                <c:pt idx="3">
                  <c:v> Воловецький</c:v>
                </c:pt>
                <c:pt idx="4">
                  <c:v> Іршавський</c:v>
                </c:pt>
                <c:pt idx="5">
                  <c:v> Міжгірський</c:v>
                </c:pt>
                <c:pt idx="6">
                  <c:v> Мукачівський</c:v>
                </c:pt>
                <c:pt idx="7">
                  <c:v> Перечинський</c:v>
                </c:pt>
                <c:pt idx="8">
                  <c:v> Рахівський</c:v>
                </c:pt>
                <c:pt idx="9">
                  <c:v> Свалявський</c:v>
                </c:pt>
                <c:pt idx="10">
                  <c:v> Тячівський</c:v>
                </c:pt>
                <c:pt idx="11">
                  <c:v> Ужгородський</c:v>
                </c:pt>
                <c:pt idx="12">
                  <c:v> Хустський</c:v>
                </c:pt>
              </c:strCache>
            </c:strRef>
          </c:cat>
          <c:val>
            <c:numRef>
              <c:f>рез.т.грн.кругла!$K$76:$K$88</c:f>
            </c:numRef>
          </c:val>
          <c:extLst>
            <c:ext xmlns:c16="http://schemas.microsoft.com/office/drawing/2014/chart" uri="{C3380CC4-5D6E-409C-BE32-E72D297353CC}">
              <c16:uniqueId val="{00000037-1A77-42D9-9A4A-833A1D9C612F}"/>
            </c:ext>
          </c:extLst>
        </c:ser>
        <c:ser>
          <c:idx val="4"/>
          <c:order val="4"/>
          <c:dPt>
            <c:idx val="0"/>
            <c:bubble3D val="0"/>
            <c:spPr>
              <a:solidFill>
                <a:schemeClr val="accent1"/>
              </a:solidFill>
              <a:ln w="19050">
                <a:solidFill>
                  <a:schemeClr val="lt1"/>
                </a:solidFill>
              </a:ln>
              <a:effectLst/>
            </c:spPr>
            <c:extLst>
              <c:ext xmlns:c16="http://schemas.microsoft.com/office/drawing/2014/chart" uri="{C3380CC4-5D6E-409C-BE32-E72D297353CC}">
                <c16:uniqueId val="{00000039-1A77-42D9-9A4A-833A1D9C61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3B-1A77-42D9-9A4A-833A1D9C61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3D-1A77-42D9-9A4A-833A1D9C61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3F-1A77-42D9-9A4A-833A1D9C61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41-1A77-42D9-9A4A-833A1D9C61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43-1A77-42D9-9A4A-833A1D9C61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45-1A77-42D9-9A4A-833A1D9C612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47-1A77-42D9-9A4A-833A1D9C612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49-1A77-42D9-9A4A-833A1D9C612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4B-1A77-42D9-9A4A-833A1D9C612F}"/>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4D-1A77-42D9-9A4A-833A1D9C612F}"/>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4F-1A77-42D9-9A4A-833A1D9C612F}"/>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51-1A77-42D9-9A4A-833A1D9C612F}"/>
              </c:ext>
            </c:extLst>
          </c:dPt>
          <c:dLbls>
            <c:spPr>
              <a:noFill/>
              <a:ln w="25400">
                <a:noFill/>
              </a:ln>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uk-UA"/>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рез.т.грн.кругла!$G$76:$G$88</c:f>
              <c:strCache>
                <c:ptCount val="13"/>
                <c:pt idx="0">
                  <c:v> Берегівський</c:v>
                </c:pt>
                <c:pt idx="1">
                  <c:v> Великоберезнянський</c:v>
                </c:pt>
                <c:pt idx="2">
                  <c:v> Виноградівський</c:v>
                </c:pt>
                <c:pt idx="3">
                  <c:v> Воловецький</c:v>
                </c:pt>
                <c:pt idx="4">
                  <c:v> Іршавський</c:v>
                </c:pt>
                <c:pt idx="5">
                  <c:v> Міжгірський</c:v>
                </c:pt>
                <c:pt idx="6">
                  <c:v> Мукачівський</c:v>
                </c:pt>
                <c:pt idx="7">
                  <c:v> Перечинський</c:v>
                </c:pt>
                <c:pt idx="8">
                  <c:v> Рахівський</c:v>
                </c:pt>
                <c:pt idx="9">
                  <c:v> Свалявський</c:v>
                </c:pt>
                <c:pt idx="10">
                  <c:v> Тячівський</c:v>
                </c:pt>
                <c:pt idx="11">
                  <c:v> Ужгородський</c:v>
                </c:pt>
                <c:pt idx="12">
                  <c:v> Хустський</c:v>
                </c:pt>
              </c:strCache>
            </c:strRef>
          </c:cat>
          <c:val>
            <c:numRef>
              <c:f>рез.т.грн.кругла!$L$76:$L$88</c:f>
              <c:numCache>
                <c:formatCode>0.00</c:formatCode>
                <c:ptCount val="13"/>
                <c:pt idx="0">
                  <c:v>102.01125</c:v>
                </c:pt>
                <c:pt idx="1">
                  <c:v>9.1259800000000002</c:v>
                </c:pt>
                <c:pt idx="2">
                  <c:v>666.75205000000005</c:v>
                </c:pt>
                <c:pt idx="3">
                  <c:v>12.24141</c:v>
                </c:pt>
                <c:pt idx="4">
                  <c:v>143.84939</c:v>
                </c:pt>
                <c:pt idx="5">
                  <c:v>0</c:v>
                </c:pt>
                <c:pt idx="6">
                  <c:v>1179.19901</c:v>
                </c:pt>
                <c:pt idx="7">
                  <c:v>0</c:v>
                </c:pt>
                <c:pt idx="8">
                  <c:v>0</c:v>
                </c:pt>
                <c:pt idx="9">
                  <c:v>4.8723599999999996</c:v>
                </c:pt>
                <c:pt idx="10">
                  <c:v>105.25413</c:v>
                </c:pt>
                <c:pt idx="11">
                  <c:v>10.675090000000001</c:v>
                </c:pt>
                <c:pt idx="12">
                  <c:v>5.1418299999999997</c:v>
                </c:pt>
              </c:numCache>
            </c:numRef>
          </c:val>
          <c:extLst>
            <c:ext xmlns:c16="http://schemas.microsoft.com/office/drawing/2014/chart" uri="{C3380CC4-5D6E-409C-BE32-E72D297353CC}">
              <c16:uniqueId val="{00000052-1A77-42D9-9A4A-833A1D9C612F}"/>
            </c:ext>
          </c:extLst>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16"/>
          <c:y val="0.88226059654631084"/>
          <c:w val="0.68410256410256409"/>
          <c:h val="0.10204081632653061"/>
        </c:manualLayout>
      </c:layout>
      <c:overlay val="0"/>
      <c:spPr>
        <a:noFill/>
        <a:ln w="25400">
          <a:noFill/>
        </a:ln>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uk-UA"/>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uk-UA"/>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Times New Roman"/>
                <a:ea typeface="Times New Roman"/>
                <a:cs typeface="Times New Roman"/>
              </a:defRPr>
            </a:pPr>
            <a:r>
              <a:rPr lang="uk-UA" dirty="0"/>
              <a:t>Інформація про кількість та площу земельних ділянок сільськогосподарського призначення державної власності, які включено до переліку земельних ділянок для продажу прав на них на земельних торгах станом на 01.01.2019</a:t>
            </a:r>
          </a:p>
        </c:rich>
      </c:tx>
      <c:overlay val="0"/>
      <c:spPr>
        <a:noFill/>
        <a:ln w="25400">
          <a:noFill/>
        </a:ln>
      </c:spPr>
    </c:title>
    <c:autoTitleDeleted val="0"/>
    <c:plotArea>
      <c:layout/>
      <c:barChart>
        <c:barDir val="col"/>
        <c:grouping val="clustered"/>
        <c:varyColors val="0"/>
        <c:ser>
          <c:idx val="0"/>
          <c:order val="0"/>
          <c:tx>
            <c:v>кількість з/д (од.)</c:v>
          </c:tx>
          <c:spPr>
            <a:solidFill>
              <a:srgbClr val="4F81BD"/>
            </a:solidFill>
            <a:ln w="25400">
              <a:noFill/>
            </a:ln>
          </c:spPr>
          <c:invertIfNegative val="0"/>
          <c:dLbls>
            <c:spPr>
              <a:noFill/>
              <a:ln w="25400">
                <a:noFill/>
              </a:ln>
            </c:spPr>
            <c:txPr>
              <a:bodyPr wrap="square" lIns="38100" tIns="19050" rIns="38100" bIns="19050" anchor="ctr">
                <a:spAutoFit/>
              </a:bodyPr>
              <a:lstStyle/>
              <a:p>
                <a:pPr>
                  <a:defRPr sz="1000" b="1" i="0" u="none" strike="noStrike" baseline="0">
                    <a:solidFill>
                      <a:sysClr val="windowText" lastClr="000000"/>
                    </a:solidFill>
                    <a:latin typeface="Times New Roman"/>
                    <a:ea typeface="Times New Roman"/>
                    <a:cs typeface="Times New Roman"/>
                  </a:defRPr>
                </a:pPr>
                <a:endParaRPr lang="uk-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'п 18 р'!$A$3:$A$15</c:f>
              <c:strCache>
                <c:ptCount val="13"/>
                <c:pt idx="0">
                  <c:v> Берегівський</c:v>
                </c:pt>
                <c:pt idx="1">
                  <c:v> Великоберезнянський</c:v>
                </c:pt>
                <c:pt idx="2">
                  <c:v> Виноградівський</c:v>
                </c:pt>
                <c:pt idx="3">
                  <c:v> Воловецький</c:v>
                </c:pt>
                <c:pt idx="4">
                  <c:v> Іршавський</c:v>
                </c:pt>
                <c:pt idx="5">
                  <c:v> Міжгірський</c:v>
                </c:pt>
                <c:pt idx="6">
                  <c:v> Мукачівський</c:v>
                </c:pt>
                <c:pt idx="7">
                  <c:v> Перечинський</c:v>
                </c:pt>
                <c:pt idx="8">
                  <c:v> Рахівський</c:v>
                </c:pt>
                <c:pt idx="9">
                  <c:v> Свалявський</c:v>
                </c:pt>
                <c:pt idx="10">
                  <c:v> Тячівський</c:v>
                </c:pt>
                <c:pt idx="11">
                  <c:v> Ужгородський</c:v>
                </c:pt>
                <c:pt idx="12">
                  <c:v> Хустський</c:v>
                </c:pt>
              </c:strCache>
            </c:strRef>
          </c:cat>
          <c:val>
            <c:numRef>
              <c:f>'п 18 р'!$B$3:$B$15</c:f>
              <c:numCache>
                <c:formatCode>0</c:formatCode>
                <c:ptCount val="13"/>
                <c:pt idx="0">
                  <c:v>0</c:v>
                </c:pt>
                <c:pt idx="1">
                  <c:v>3</c:v>
                </c:pt>
                <c:pt idx="2">
                  <c:v>6</c:v>
                </c:pt>
                <c:pt idx="3">
                  <c:v>9</c:v>
                </c:pt>
                <c:pt idx="4">
                  <c:v>13</c:v>
                </c:pt>
                <c:pt idx="5">
                  <c:v>0</c:v>
                </c:pt>
                <c:pt idx="6">
                  <c:v>12</c:v>
                </c:pt>
                <c:pt idx="7">
                  <c:v>3</c:v>
                </c:pt>
                <c:pt idx="8">
                  <c:v>0</c:v>
                </c:pt>
                <c:pt idx="9">
                  <c:v>3</c:v>
                </c:pt>
                <c:pt idx="10">
                  <c:v>3</c:v>
                </c:pt>
                <c:pt idx="11">
                  <c:v>6</c:v>
                </c:pt>
                <c:pt idx="12">
                  <c:v>15</c:v>
                </c:pt>
              </c:numCache>
            </c:numRef>
          </c:val>
          <c:extLst>
            <c:ext xmlns:c16="http://schemas.microsoft.com/office/drawing/2014/chart" uri="{C3380CC4-5D6E-409C-BE32-E72D297353CC}">
              <c16:uniqueId val="{00000000-EB17-4DD7-A521-2F230307FCB1}"/>
            </c:ext>
          </c:extLst>
        </c:ser>
        <c:ser>
          <c:idx val="1"/>
          <c:order val="1"/>
          <c:tx>
            <c:v>площа (га)</c:v>
          </c:tx>
          <c:spPr>
            <a:solidFill>
              <a:srgbClr val="C0504D"/>
            </a:solidFill>
            <a:ln w="25400">
              <a:noFill/>
            </a:ln>
          </c:spPr>
          <c:invertIfNegative val="0"/>
          <c:dLbls>
            <c:spPr>
              <a:noFill/>
              <a:ln w="25400">
                <a:noFill/>
              </a:ln>
            </c:spPr>
            <c:txPr>
              <a:bodyPr wrap="square" lIns="38100" tIns="19050" rIns="38100" bIns="19050" anchor="ctr">
                <a:spAutoFit/>
              </a:bodyPr>
              <a:lstStyle/>
              <a:p>
                <a:pPr>
                  <a:defRPr sz="800" b="1" i="0" u="none" strike="noStrike" baseline="0">
                    <a:solidFill>
                      <a:sysClr val="windowText" lastClr="000000"/>
                    </a:solidFill>
                    <a:latin typeface="Times New Roman"/>
                    <a:ea typeface="Times New Roman"/>
                    <a:cs typeface="Times New Roman"/>
                  </a:defRPr>
                </a:pPr>
                <a:endParaRPr lang="uk-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'п 18 р'!$A$3:$A$15</c:f>
              <c:strCache>
                <c:ptCount val="13"/>
                <c:pt idx="0">
                  <c:v> Берегівський</c:v>
                </c:pt>
                <c:pt idx="1">
                  <c:v> Великоберезнянський</c:v>
                </c:pt>
                <c:pt idx="2">
                  <c:v> Виноградівський</c:v>
                </c:pt>
                <c:pt idx="3">
                  <c:v> Воловецький</c:v>
                </c:pt>
                <c:pt idx="4">
                  <c:v> Іршавський</c:v>
                </c:pt>
                <c:pt idx="5">
                  <c:v> Міжгірський</c:v>
                </c:pt>
                <c:pt idx="6">
                  <c:v> Мукачівський</c:v>
                </c:pt>
                <c:pt idx="7">
                  <c:v> Перечинський</c:v>
                </c:pt>
                <c:pt idx="8">
                  <c:v> Рахівський</c:v>
                </c:pt>
                <c:pt idx="9">
                  <c:v> Свалявський</c:v>
                </c:pt>
                <c:pt idx="10">
                  <c:v> Тячівський</c:v>
                </c:pt>
                <c:pt idx="11">
                  <c:v> Ужгородський</c:v>
                </c:pt>
                <c:pt idx="12">
                  <c:v> Хустський</c:v>
                </c:pt>
              </c:strCache>
            </c:strRef>
          </c:cat>
          <c:val>
            <c:numRef>
              <c:f>'п 18 р'!$C$3:$C$15</c:f>
              <c:numCache>
                <c:formatCode>0.0</c:formatCode>
                <c:ptCount val="13"/>
                <c:pt idx="0">
                  <c:v>0</c:v>
                </c:pt>
                <c:pt idx="1">
                  <c:v>61.716099999999997</c:v>
                </c:pt>
                <c:pt idx="2">
                  <c:v>105.12030000000001</c:v>
                </c:pt>
                <c:pt idx="3">
                  <c:v>40.114100000000001</c:v>
                </c:pt>
                <c:pt idx="4">
                  <c:v>95.493300000000005</c:v>
                </c:pt>
                <c:pt idx="5">
                  <c:v>0</c:v>
                </c:pt>
                <c:pt idx="6">
                  <c:v>386.36439999999999</c:v>
                </c:pt>
                <c:pt idx="7">
                  <c:v>48.099999999999994</c:v>
                </c:pt>
                <c:pt idx="8">
                  <c:v>0</c:v>
                </c:pt>
                <c:pt idx="9">
                  <c:v>44.955299999999994</c:v>
                </c:pt>
                <c:pt idx="10">
                  <c:v>72.357799999999997</c:v>
                </c:pt>
                <c:pt idx="11">
                  <c:v>137.23600000000002</c:v>
                </c:pt>
                <c:pt idx="12">
                  <c:v>105.92199999999998</c:v>
                </c:pt>
              </c:numCache>
            </c:numRef>
          </c:val>
          <c:extLst>
            <c:ext xmlns:c16="http://schemas.microsoft.com/office/drawing/2014/chart" uri="{C3380CC4-5D6E-409C-BE32-E72D297353CC}">
              <c16:uniqueId val="{00000001-EB17-4DD7-A521-2F230307FCB1}"/>
            </c:ext>
          </c:extLst>
        </c:ser>
        <c:dLbls>
          <c:showLegendKey val="0"/>
          <c:showVal val="0"/>
          <c:showCatName val="0"/>
          <c:showSerName val="0"/>
          <c:showPercent val="0"/>
          <c:showBubbleSize val="0"/>
        </c:dLbls>
        <c:gapWidth val="219"/>
        <c:overlap val="-27"/>
        <c:axId val="54204288"/>
        <c:axId val="54205824"/>
      </c:barChart>
      <c:catAx>
        <c:axId val="5420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uk-UA"/>
          </a:p>
        </c:txPr>
        <c:crossAx val="54205824"/>
        <c:crosses val="autoZero"/>
        <c:auto val="1"/>
        <c:lblAlgn val="ctr"/>
        <c:lblOffset val="100"/>
        <c:noMultiLvlLbl val="0"/>
      </c:catAx>
      <c:valAx>
        <c:axId val="54205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9525">
            <a:noFill/>
          </a:ln>
        </c:spPr>
        <c:txPr>
          <a:bodyPr rot="0" vert="horz"/>
          <a:lstStyle/>
          <a:p>
            <a:pPr>
              <a:defRPr sz="900" b="0" i="0" u="none" strike="noStrike" baseline="0">
                <a:solidFill>
                  <a:srgbClr val="333333"/>
                </a:solidFill>
                <a:latin typeface="Calibri"/>
                <a:ea typeface="Calibri"/>
                <a:cs typeface="Calibri"/>
              </a:defRPr>
            </a:pPr>
            <a:endParaRPr lang="uk-UA"/>
          </a:p>
        </c:txPr>
        <c:crossAx val="54204288"/>
        <c:crosses val="autoZero"/>
        <c:crossBetween val="between"/>
      </c:valAx>
      <c:dTable>
        <c:showHorzBorder val="1"/>
        <c:showVertBorder val="1"/>
        <c:showOutline val="1"/>
        <c:showKeys val="1"/>
        <c:spPr>
          <a:solidFill>
            <a:schemeClr val="bg1"/>
          </a:solidFill>
          <a:ln w="9525" cap="flat" cmpd="sng" algn="ctr">
            <a:solidFill>
              <a:schemeClr val="tx1"/>
            </a:solidFill>
            <a:round/>
          </a:ln>
          <a:effectLst/>
        </c:spPr>
        <c:txPr>
          <a:bodyPr/>
          <a:lstStyle/>
          <a:p>
            <a:pPr rtl="0">
              <a:defRPr sz="900" b="1" i="0" u="none" strike="noStrike" baseline="0">
                <a:solidFill>
                  <a:srgbClr val="000000"/>
                </a:solidFill>
                <a:latin typeface="Times New Roman"/>
                <a:ea typeface="Times New Roman"/>
                <a:cs typeface="Times New Roman"/>
              </a:defRPr>
            </a:pPr>
            <a:endParaRPr lang="uk-UA"/>
          </a:p>
        </c:txPr>
      </c:dTable>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uk-UA"/>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338903-6864-4654-BE69-1ECE672EBDE9}" type="datetimeFigureOut">
              <a:rPr lang="uk-UA" smtClean="0"/>
              <a:t>15.04.2019</a:t>
            </a:fld>
            <a:endParaRPr lang="uk-UA"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F53783-4346-49F4-AAFD-D0AA14D09AB1}" type="slidenum">
              <a:rPr lang="uk-UA" smtClean="0"/>
              <a:t>‹#›</a:t>
            </a:fld>
            <a:endParaRPr lang="uk-UA" dirty="0"/>
          </a:p>
        </p:txBody>
      </p:sp>
    </p:spTree>
    <p:extLst>
      <p:ext uri="{BB962C8B-B14F-4D97-AF65-F5344CB8AC3E}">
        <p14:creationId xmlns:p14="http://schemas.microsoft.com/office/powerpoint/2010/main" val="1961528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24CF22B-49F7-4140-87E6-B90460AD35DF}" type="datetimeFigureOut">
              <a:rPr lang="uk-UA" smtClean="0"/>
              <a:t>15.04.2019</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34E753C7-B3FB-4610-9374-FAA1ED6EEC15}" type="slidenum">
              <a:rPr lang="uk-UA" smtClean="0"/>
              <a:t>‹#›</a:t>
            </a:fld>
            <a:endParaRPr lang="uk-U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24CF22B-49F7-4140-87E6-B90460AD35DF}" type="datetimeFigureOut">
              <a:rPr lang="uk-UA" smtClean="0"/>
              <a:t>15.04.2019</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34E753C7-B3FB-4610-9374-FAA1ED6EEC15}" type="slidenum">
              <a:rPr lang="uk-UA" smtClean="0"/>
              <a:t>‹#›</a:t>
            </a:fld>
            <a:endParaRPr lang="uk-U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F24CF22B-49F7-4140-87E6-B90460AD35DF}" type="datetimeFigureOut">
              <a:rPr lang="uk-UA" smtClean="0"/>
              <a:t>15.04.2019</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34E753C7-B3FB-4610-9374-FAA1ED6EEC15}" type="slidenum">
              <a:rPr lang="uk-UA" smtClean="0"/>
              <a:t>‹#›</a:t>
            </a:fld>
            <a:endParaRPr lang="uk-UA"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24CF22B-49F7-4140-87E6-B90460AD35DF}" type="datetimeFigureOut">
              <a:rPr lang="uk-UA" smtClean="0"/>
              <a:t>15.04.2019</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34E753C7-B3FB-4610-9374-FAA1ED6EEC15}" type="slidenum">
              <a:rPr lang="uk-UA" smtClean="0"/>
              <a:t>‹#›</a:t>
            </a:fld>
            <a:endParaRPr lang="uk-UA" dirty="0"/>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24CF22B-49F7-4140-87E6-B90460AD35DF}" type="datetimeFigureOut">
              <a:rPr lang="uk-UA" smtClean="0"/>
              <a:t>15.04.2019</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34E753C7-B3FB-4610-9374-FAA1ED6EEC15}" type="slidenum">
              <a:rPr lang="uk-UA" smtClean="0"/>
              <a:t>‹#›</a:t>
            </a:fld>
            <a:endParaRPr lang="uk-U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F24CF22B-49F7-4140-87E6-B90460AD35DF}" type="datetimeFigureOut">
              <a:rPr lang="uk-UA" smtClean="0"/>
              <a:t>15.04.2019</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34E753C7-B3FB-4610-9374-FAA1ED6EEC15}" type="slidenum">
              <a:rPr lang="uk-UA" smtClean="0"/>
              <a:t>‹#›</a:t>
            </a:fld>
            <a:endParaRPr lang="uk-UA" dirty="0"/>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24CF22B-49F7-4140-87E6-B90460AD35DF}" type="datetimeFigureOut">
              <a:rPr lang="uk-UA" smtClean="0"/>
              <a:t>15.04.2019</a:t>
            </a:fld>
            <a:endParaRPr lang="uk-UA" dirty="0"/>
          </a:p>
        </p:txBody>
      </p:sp>
      <p:sp>
        <p:nvSpPr>
          <p:cNvPr id="8" name="Footer Placeholder 7"/>
          <p:cNvSpPr>
            <a:spLocks noGrp="1"/>
          </p:cNvSpPr>
          <p:nvPr>
            <p:ph type="ftr" sz="quarter" idx="11"/>
          </p:nvPr>
        </p:nvSpPr>
        <p:spPr/>
        <p:txBody>
          <a:bodyPr/>
          <a:lstStyle/>
          <a:p>
            <a:endParaRPr lang="uk-UA" dirty="0"/>
          </a:p>
        </p:txBody>
      </p:sp>
      <p:sp>
        <p:nvSpPr>
          <p:cNvPr id="9" name="Slide Number Placeholder 8"/>
          <p:cNvSpPr>
            <a:spLocks noGrp="1"/>
          </p:cNvSpPr>
          <p:nvPr>
            <p:ph type="sldNum" sz="quarter" idx="12"/>
          </p:nvPr>
        </p:nvSpPr>
        <p:spPr/>
        <p:txBody>
          <a:bodyPr/>
          <a:lstStyle/>
          <a:p>
            <a:fld id="{34E753C7-B3FB-4610-9374-FAA1ED6EEC15}" type="slidenum">
              <a:rPr lang="uk-UA" smtClean="0"/>
              <a:t>‹#›</a:t>
            </a:fld>
            <a:endParaRPr lang="uk-U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F24CF22B-49F7-4140-87E6-B90460AD35DF}" type="datetimeFigureOut">
              <a:rPr lang="uk-UA" smtClean="0"/>
              <a:t>15.04.2019</a:t>
            </a:fld>
            <a:endParaRPr lang="uk-UA" dirty="0"/>
          </a:p>
        </p:txBody>
      </p:sp>
      <p:sp>
        <p:nvSpPr>
          <p:cNvPr id="4" name="Footer Placeholder 3"/>
          <p:cNvSpPr>
            <a:spLocks noGrp="1"/>
          </p:cNvSpPr>
          <p:nvPr>
            <p:ph type="ftr" sz="quarter" idx="11"/>
          </p:nvPr>
        </p:nvSpPr>
        <p:spPr/>
        <p:txBody>
          <a:bodyPr/>
          <a:lstStyle/>
          <a:p>
            <a:endParaRPr lang="uk-UA" dirty="0"/>
          </a:p>
        </p:txBody>
      </p:sp>
      <p:sp>
        <p:nvSpPr>
          <p:cNvPr id="5" name="Slide Number Placeholder 4"/>
          <p:cNvSpPr>
            <a:spLocks noGrp="1"/>
          </p:cNvSpPr>
          <p:nvPr>
            <p:ph type="sldNum" sz="quarter" idx="12"/>
          </p:nvPr>
        </p:nvSpPr>
        <p:spPr/>
        <p:txBody>
          <a:bodyPr/>
          <a:lstStyle/>
          <a:p>
            <a:fld id="{34E753C7-B3FB-4610-9374-FAA1ED6EEC15}" type="slidenum">
              <a:rPr lang="uk-UA" smtClean="0"/>
              <a:t>‹#›</a:t>
            </a:fld>
            <a:endParaRPr lang="uk-U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F24CF22B-49F7-4140-87E6-B90460AD35DF}" type="datetimeFigureOut">
              <a:rPr lang="uk-UA" smtClean="0"/>
              <a:t>15.04.2019</a:t>
            </a:fld>
            <a:endParaRPr lang="uk-UA" dirty="0"/>
          </a:p>
        </p:txBody>
      </p:sp>
      <p:sp>
        <p:nvSpPr>
          <p:cNvPr id="3" name="Footer Placeholder 2"/>
          <p:cNvSpPr>
            <a:spLocks noGrp="1"/>
          </p:cNvSpPr>
          <p:nvPr>
            <p:ph type="ftr" sz="quarter" idx="11"/>
          </p:nvPr>
        </p:nvSpPr>
        <p:spPr/>
        <p:txBody>
          <a:bodyPr/>
          <a:lstStyle/>
          <a:p>
            <a:endParaRPr lang="uk-UA" dirty="0"/>
          </a:p>
        </p:txBody>
      </p:sp>
      <p:sp>
        <p:nvSpPr>
          <p:cNvPr id="4" name="Slide Number Placeholder 3"/>
          <p:cNvSpPr>
            <a:spLocks noGrp="1"/>
          </p:cNvSpPr>
          <p:nvPr>
            <p:ph type="sldNum" sz="quarter" idx="12"/>
          </p:nvPr>
        </p:nvSpPr>
        <p:spPr/>
        <p:txBody>
          <a:bodyPr/>
          <a:lstStyle/>
          <a:p>
            <a:fld id="{34E753C7-B3FB-4610-9374-FAA1ED6EEC15}" type="slidenum">
              <a:rPr lang="uk-UA" smtClean="0"/>
              <a:t>‹#›</a:t>
            </a:fld>
            <a:endParaRPr lang="uk-U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F24CF22B-49F7-4140-87E6-B90460AD35DF}" type="datetimeFigureOut">
              <a:rPr lang="uk-UA" smtClean="0"/>
              <a:t>15.04.2019</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34E753C7-B3FB-4610-9374-FAA1ED6EEC15}" type="slidenum">
              <a:rPr lang="uk-UA" smtClean="0"/>
              <a:t>‹#›</a:t>
            </a:fld>
            <a:endParaRPr lang="uk-UA"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24CF22B-49F7-4140-87E6-B90460AD35DF}" type="datetimeFigureOut">
              <a:rPr lang="uk-UA" smtClean="0"/>
              <a:t>15.04.2019</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34E753C7-B3FB-4610-9374-FAA1ED6EEC15}" type="slidenum">
              <a:rPr lang="uk-UA" smtClean="0"/>
              <a:t>‹#›</a:t>
            </a:fld>
            <a:endParaRPr lang="uk-UA"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24CF22B-49F7-4140-87E6-B90460AD35DF}" type="datetimeFigureOut">
              <a:rPr lang="uk-UA" smtClean="0"/>
              <a:t>15.04.2019</a:t>
            </a:fld>
            <a:endParaRPr lang="uk-UA"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uk-UA"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4E753C7-B3FB-4610-9374-FAA1ED6EEC15}" type="slidenum">
              <a:rPr lang="uk-UA" smtClean="0"/>
              <a:t>‹#›</a:t>
            </a:fld>
            <a:endParaRPr lang="uk-UA"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23528" y="1052736"/>
            <a:ext cx="8424936" cy="2448272"/>
          </a:xfrm>
        </p:spPr>
        <p:txBody>
          <a:bodyPr>
            <a:normAutofit/>
          </a:bodyPr>
          <a:lstStyle/>
          <a:p>
            <a:r>
              <a:rPr lang="uk-UA" sz="4000" dirty="0" smtClean="0">
                <a:solidFill>
                  <a:schemeClr val="accent5">
                    <a:lumMod val="50000"/>
                  </a:schemeClr>
                </a:solidFill>
                <a:latin typeface="Times New Roman" panose="02020603050405020304" pitchFamily="18" charset="0"/>
                <a:cs typeface="Times New Roman" panose="02020603050405020304" pitchFamily="18" charset="0"/>
              </a:rPr>
              <a:t>Головне управління Держгеокадастру </a:t>
            </a:r>
            <a:r>
              <a:rPr lang="uk-UA" dirty="0" smtClean="0">
                <a:solidFill>
                  <a:schemeClr val="accent5">
                    <a:lumMod val="50000"/>
                  </a:schemeClr>
                </a:solidFill>
                <a:latin typeface="Times New Roman" panose="02020603050405020304" pitchFamily="18" charset="0"/>
                <a:cs typeface="Times New Roman" panose="02020603050405020304" pitchFamily="18" charset="0"/>
              </a:rPr>
              <a:t>у Закарпатській області</a:t>
            </a:r>
            <a:endParaRPr lang="uk-UA"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normAutofit fontScale="92500" lnSpcReduction="20000"/>
          </a:bodyPr>
          <a:lstStyle/>
          <a:p>
            <a:r>
              <a:rPr lang="uk-UA" b="1" dirty="0">
                <a:solidFill>
                  <a:schemeClr val="tx1"/>
                </a:solidFill>
                <a:latin typeface="Times New Roman" panose="02020603050405020304" pitchFamily="18" charset="0"/>
                <a:cs typeface="Times New Roman" panose="02020603050405020304" pitchFamily="18" charset="0"/>
              </a:rPr>
              <a:t>з</a:t>
            </a:r>
            <a:r>
              <a:rPr lang="uk-UA" b="1" dirty="0" smtClean="0">
                <a:solidFill>
                  <a:schemeClr val="tx1"/>
                </a:solidFill>
                <a:latin typeface="Times New Roman" panose="02020603050405020304" pitchFamily="18" charset="0"/>
                <a:cs typeface="Times New Roman" panose="02020603050405020304" pitchFamily="18" charset="0"/>
              </a:rPr>
              <a:t>асідання колегії  Головного управління Держгеокадастру у </a:t>
            </a:r>
          </a:p>
          <a:p>
            <a:r>
              <a:rPr lang="uk-UA" b="1" dirty="0" smtClean="0">
                <a:solidFill>
                  <a:schemeClr val="tx1"/>
                </a:solidFill>
                <a:latin typeface="Times New Roman" panose="02020603050405020304" pitchFamily="18" charset="0"/>
                <a:cs typeface="Times New Roman" panose="02020603050405020304" pitchFamily="18" charset="0"/>
              </a:rPr>
              <a:t>Закарпатській області</a:t>
            </a:r>
          </a:p>
          <a:p>
            <a:endParaRPr lang="uk-UA" dirty="0" smtClean="0">
              <a:solidFill>
                <a:schemeClr val="tx1"/>
              </a:solidFill>
              <a:latin typeface="Times New Roman" panose="02020603050405020304" pitchFamily="18" charset="0"/>
              <a:cs typeface="Times New Roman" panose="02020603050405020304" pitchFamily="18" charset="0"/>
            </a:endParaRPr>
          </a:p>
          <a:p>
            <a:r>
              <a:rPr lang="uk-UA" dirty="0" smtClean="0">
                <a:solidFill>
                  <a:schemeClr val="tx1"/>
                </a:solidFill>
                <a:latin typeface="Times New Roman" panose="02020603050405020304" pitchFamily="18" charset="0"/>
                <a:cs typeface="Times New Roman" panose="02020603050405020304" pitchFamily="18" charset="0"/>
              </a:rPr>
              <a:t>1</a:t>
            </a:r>
            <a:r>
              <a:rPr lang="en-US" dirty="0">
                <a:solidFill>
                  <a:schemeClr val="tx1"/>
                </a:solidFill>
                <a:latin typeface="Times New Roman" panose="02020603050405020304" pitchFamily="18" charset="0"/>
                <a:cs typeface="Times New Roman" panose="02020603050405020304" pitchFamily="18" charset="0"/>
              </a:rPr>
              <a:t>1</a:t>
            </a:r>
            <a:r>
              <a:rPr lang="uk-UA" dirty="0" smtClean="0">
                <a:solidFill>
                  <a:schemeClr val="tx1"/>
                </a:solidFill>
                <a:latin typeface="Times New Roman" panose="02020603050405020304" pitchFamily="18" charset="0"/>
                <a:cs typeface="Times New Roman" panose="02020603050405020304" pitchFamily="18" charset="0"/>
              </a:rPr>
              <a:t> квітня 2019 року                                         м. Ужгород</a:t>
            </a:r>
            <a:endParaRPr lang="uk-UA" dirty="0">
              <a:solidFill>
                <a:schemeClr val="tx1"/>
              </a:solidFill>
              <a:latin typeface="Times New Roman" panose="02020603050405020304" pitchFamily="18" charset="0"/>
              <a:cs typeface="Times New Roman" panose="02020603050405020304" pitchFamily="18" charset="0"/>
            </a:endParaRPr>
          </a:p>
        </p:txBody>
      </p:sp>
      <p:pic>
        <p:nvPicPr>
          <p:cNvPr id="5" name="Picture 6" descr="C:\Users\kuzmenko\Desktop\C-_Users_kuzmenko_Desktop_Без-имени-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76672"/>
            <a:ext cx="4327780" cy="1595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260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338328"/>
            <a:ext cx="8229600" cy="1434488"/>
          </a:xfrm>
        </p:spPr>
        <p:txBody>
          <a:bodyPr>
            <a:noAutofit/>
          </a:bodyPr>
          <a:lstStyle/>
          <a:p>
            <a:r>
              <a:rPr lang="uk-UA" sz="2400" b="1" dirty="0">
                <a:solidFill>
                  <a:schemeClr val="bg1"/>
                </a:solidFill>
                <a:effectLst>
                  <a:outerShdw blurRad="38100" dist="38100" dir="2700000" algn="tl">
                    <a:srgbClr val="000000"/>
                  </a:outerShdw>
                </a:effectLst>
                <a:latin typeface="Arial Cyr"/>
                <a:ea typeface="Arial Cyr"/>
                <a:cs typeface="Arial Cyr"/>
              </a:rPr>
              <a:t/>
            </a:r>
            <a:br>
              <a:rPr lang="uk-UA" sz="2400" b="1" dirty="0">
                <a:solidFill>
                  <a:schemeClr val="bg1"/>
                </a:solidFill>
                <a:effectLst>
                  <a:outerShdw blurRad="38100" dist="38100" dir="2700000" algn="tl">
                    <a:srgbClr val="000000"/>
                  </a:outerShdw>
                </a:effectLst>
                <a:latin typeface="Arial Cyr"/>
                <a:ea typeface="Arial Cyr"/>
                <a:cs typeface="Arial Cyr"/>
              </a:rPr>
            </a:br>
            <a:r>
              <a:rPr lang="uk-UA" sz="4800" b="1" dirty="0" smtClean="0">
                <a:solidFill>
                  <a:schemeClr val="bg1"/>
                </a:solidFill>
                <a:effectLst>
                  <a:outerShdw blurRad="38100" dist="38100" dir="2700000" algn="tl">
                    <a:srgbClr val="000000"/>
                  </a:outerShdw>
                </a:effectLst>
                <a:latin typeface="Times New Roman" pitchFamily="18" charset="0"/>
                <a:cs typeface="Times New Roman" pitchFamily="18" charset="0"/>
              </a:rPr>
              <a:t>Великоберезнянський район</a:t>
            </a:r>
            <a:r>
              <a:rPr lang="ru-RU" altLang="uk-UA" sz="4800" b="1" dirty="0">
                <a:solidFill>
                  <a:schemeClr val="bg1"/>
                </a:solidFill>
                <a:effectLst>
                  <a:outerShdw blurRad="38100" dist="38100" dir="2700000" algn="tl">
                    <a:srgbClr val="000000"/>
                  </a:outerShdw>
                </a:effectLst>
                <a:latin typeface="Times New Roman" pitchFamily="18" charset="0"/>
                <a:cs typeface="Times New Roman" pitchFamily="18" charset="0"/>
              </a:rPr>
              <a:t/>
            </a:r>
            <a:br>
              <a:rPr lang="ru-RU" altLang="uk-UA" sz="4800" b="1" dirty="0">
                <a:solidFill>
                  <a:schemeClr val="bg1"/>
                </a:solidFill>
                <a:effectLst>
                  <a:outerShdw blurRad="38100" dist="38100" dir="2700000" algn="tl">
                    <a:srgbClr val="000000"/>
                  </a:outerShdw>
                </a:effectLst>
                <a:latin typeface="Times New Roman" pitchFamily="18" charset="0"/>
                <a:cs typeface="Times New Roman" pitchFamily="18" charset="0"/>
              </a:rPr>
            </a:br>
            <a:endParaRPr lang="uk-UA" sz="4800" dirty="0">
              <a:solidFill>
                <a:schemeClr val="bg1"/>
              </a:solidFill>
            </a:endParaRPr>
          </a:p>
        </p:txBody>
      </p:sp>
      <p:sp>
        <p:nvSpPr>
          <p:cNvPr id="3" name="Округлений прямокутник 10"/>
          <p:cNvSpPr/>
          <p:nvPr/>
        </p:nvSpPr>
        <p:spPr>
          <a:xfrm>
            <a:off x="285720" y="4774491"/>
            <a:ext cx="3714744" cy="48752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uk-UA" sz="1100" spc="50" dirty="0">
                <a:ln>
                  <a:solidFill>
                    <a:schemeClr val="bg1"/>
                  </a:solidFill>
                </a:ln>
                <a:solidFill>
                  <a:schemeClr val="tx1"/>
                </a:solidFill>
                <a:cs typeface="Times New Roman" pitchFamily="18" charset="0"/>
              </a:rPr>
              <a:t>СІЛЬСЬКОГОСПОДАРСЬКІ УГІДДЯ – 18061 ГА, З НИХ:</a:t>
            </a:r>
          </a:p>
        </p:txBody>
      </p:sp>
      <p:sp>
        <p:nvSpPr>
          <p:cNvPr id="4" name="Округлений прямокутник 11"/>
          <p:cNvSpPr/>
          <p:nvPr/>
        </p:nvSpPr>
        <p:spPr>
          <a:xfrm>
            <a:off x="285720" y="5833755"/>
            <a:ext cx="3714744" cy="524203"/>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uk-UA" sz="1200" spc="50" dirty="0">
                <a:ln>
                  <a:solidFill>
                    <a:schemeClr val="bg1"/>
                  </a:solidFill>
                </a:ln>
                <a:solidFill>
                  <a:schemeClr val="tx1"/>
                </a:solidFill>
              </a:rPr>
              <a:t>ПАСОВИЩА – 8132 ГА, В Т. Ч.  24 ГА – ГІРСЬКІ</a:t>
            </a:r>
          </a:p>
        </p:txBody>
      </p:sp>
      <p:sp>
        <p:nvSpPr>
          <p:cNvPr id="6" name="Округлений прямокутник 12"/>
          <p:cNvSpPr/>
          <p:nvPr/>
        </p:nvSpPr>
        <p:spPr>
          <a:xfrm>
            <a:off x="285720" y="6357958"/>
            <a:ext cx="3714744" cy="285752"/>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uk-UA" sz="1200" spc="50" dirty="0">
                <a:ln>
                  <a:solidFill>
                    <a:schemeClr val="bg1"/>
                  </a:solidFill>
                </a:ln>
                <a:solidFill>
                  <a:schemeClr val="tx1"/>
                </a:solidFill>
              </a:rPr>
              <a:t>САДИ – 334 ГА</a:t>
            </a:r>
          </a:p>
        </p:txBody>
      </p:sp>
      <p:sp>
        <p:nvSpPr>
          <p:cNvPr id="7" name="Округлений прямокутник 13"/>
          <p:cNvSpPr/>
          <p:nvPr/>
        </p:nvSpPr>
        <p:spPr>
          <a:xfrm>
            <a:off x="285720" y="5548003"/>
            <a:ext cx="3714744" cy="285752"/>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uk-UA" sz="1200" spc="50" dirty="0">
                <a:ln>
                  <a:solidFill>
                    <a:schemeClr val="bg1"/>
                  </a:solidFill>
                </a:ln>
                <a:solidFill>
                  <a:schemeClr val="tx1"/>
                </a:solidFill>
              </a:rPr>
              <a:t>СІНОЖАТІ – 5543 ГА</a:t>
            </a:r>
          </a:p>
        </p:txBody>
      </p:sp>
      <p:sp>
        <p:nvSpPr>
          <p:cNvPr id="8" name="Округлений прямокутник 14"/>
          <p:cNvSpPr/>
          <p:nvPr/>
        </p:nvSpPr>
        <p:spPr>
          <a:xfrm>
            <a:off x="285720" y="5262251"/>
            <a:ext cx="3714744" cy="285752"/>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uk-UA" sz="1200" spc="50" dirty="0">
                <a:ln>
                  <a:solidFill>
                    <a:schemeClr val="bg1"/>
                  </a:solidFill>
                </a:ln>
                <a:solidFill>
                  <a:schemeClr val="tx1"/>
                </a:solidFill>
              </a:rPr>
              <a:t>РІЛЛЯ – 4051 ГА</a:t>
            </a:r>
          </a:p>
        </p:txBody>
      </p:sp>
      <p:sp>
        <p:nvSpPr>
          <p:cNvPr id="9" name="Округлений прямокутник 15"/>
          <p:cNvSpPr/>
          <p:nvPr/>
        </p:nvSpPr>
        <p:spPr>
          <a:xfrm>
            <a:off x="310763" y="2132856"/>
            <a:ext cx="3816424" cy="504056"/>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uk-UA" sz="1400" dirty="0"/>
              <a:t>РАЙОН ЗАЙМАЄ ТЕРИТОРІЮ – 80992 ГА</a:t>
            </a:r>
          </a:p>
        </p:txBody>
      </p:sp>
      <p:sp>
        <p:nvSpPr>
          <p:cNvPr id="10" name="Округлений прямокутник 16"/>
          <p:cNvSpPr/>
          <p:nvPr/>
        </p:nvSpPr>
        <p:spPr>
          <a:xfrm>
            <a:off x="317441" y="3655575"/>
            <a:ext cx="3816425" cy="432048"/>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uk-UA" sz="1400" dirty="0"/>
              <a:t>РІЧКИ ТА СТРУМКИ – 709 ГА (0,88 %)</a:t>
            </a:r>
          </a:p>
        </p:txBody>
      </p:sp>
      <p:sp>
        <p:nvSpPr>
          <p:cNvPr id="11" name="Округлений прямокутник 17"/>
          <p:cNvSpPr/>
          <p:nvPr/>
        </p:nvSpPr>
        <p:spPr>
          <a:xfrm>
            <a:off x="310763" y="2852936"/>
            <a:ext cx="3816426" cy="508620"/>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uk-UA" sz="1400" dirty="0"/>
              <a:t>ЛІСИ ЗАЙМАЮТЬ – 57790 ГА (71 %)</a:t>
            </a:r>
          </a:p>
        </p:txBody>
      </p:sp>
      <p:sp>
        <p:nvSpPr>
          <p:cNvPr id="12" name="Округлений прямокутник 20"/>
          <p:cNvSpPr/>
          <p:nvPr/>
        </p:nvSpPr>
        <p:spPr>
          <a:xfrm>
            <a:off x="4644008" y="2732907"/>
            <a:ext cx="4032448" cy="922668"/>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uk-UA" sz="1600" dirty="0"/>
              <a:t>На території Великоберезнянського  району Закарпатської області РОЗТАШОВАНО</a:t>
            </a:r>
            <a:r>
              <a:rPr lang="uk-UA" sz="1400" dirty="0"/>
              <a:t>:</a:t>
            </a:r>
          </a:p>
        </p:txBody>
      </p:sp>
      <p:sp>
        <p:nvSpPr>
          <p:cNvPr id="13" name="Округлений прямокутник 18"/>
          <p:cNvSpPr/>
          <p:nvPr/>
        </p:nvSpPr>
        <p:spPr>
          <a:xfrm>
            <a:off x="4644008" y="3871599"/>
            <a:ext cx="4032448" cy="902892"/>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uk-UA" sz="1400" dirty="0"/>
              <a:t>ОДНА СЕЛИЩНА ТА </a:t>
            </a:r>
            <a:r>
              <a:rPr lang="uk-UA" sz="2800" dirty="0"/>
              <a:t>19</a:t>
            </a:r>
            <a:r>
              <a:rPr lang="uk-UA" sz="1400" dirty="0"/>
              <a:t> СІЛЬСЬКИХ РАД,</a:t>
            </a:r>
          </a:p>
        </p:txBody>
      </p:sp>
      <p:sp>
        <p:nvSpPr>
          <p:cNvPr id="14" name="Округлений прямокутник 19"/>
          <p:cNvSpPr/>
          <p:nvPr/>
        </p:nvSpPr>
        <p:spPr>
          <a:xfrm>
            <a:off x="4644008" y="5051678"/>
            <a:ext cx="4032448" cy="1185634"/>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uk-UA" dirty="0"/>
              <a:t>В СКЛАД ЯКИХ ВХОДИТЬ</a:t>
            </a:r>
          </a:p>
          <a:p>
            <a:pPr>
              <a:defRPr/>
            </a:pPr>
            <a:r>
              <a:rPr lang="uk-UA" sz="3200" dirty="0"/>
              <a:t>32</a:t>
            </a:r>
            <a:r>
              <a:rPr lang="uk-UA" dirty="0"/>
              <a:t> НАСЕЛЕНИХ </a:t>
            </a:r>
            <a:r>
              <a:rPr lang="uk-UA" dirty="0" smtClean="0"/>
              <a:t>ПУНКТИ</a:t>
            </a:r>
            <a:endParaRPr lang="uk-UA" dirty="0"/>
          </a:p>
        </p:txBody>
      </p:sp>
    </p:spTree>
    <p:extLst>
      <p:ext uri="{BB962C8B-B14F-4D97-AF65-F5344CB8AC3E}">
        <p14:creationId xmlns:p14="http://schemas.microsoft.com/office/powerpoint/2010/main" val="2016729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338328"/>
            <a:ext cx="8229600" cy="1434488"/>
          </a:xfrm>
        </p:spPr>
        <p:txBody>
          <a:bodyPr>
            <a:noAutofit/>
          </a:bodyPr>
          <a:lstStyle/>
          <a:p>
            <a:r>
              <a:rPr lang="uk-UA" sz="2400" b="1" dirty="0">
                <a:solidFill>
                  <a:schemeClr val="bg1"/>
                </a:solidFill>
                <a:effectLst>
                  <a:outerShdw blurRad="38100" dist="38100" dir="2700000" algn="tl">
                    <a:srgbClr val="000000"/>
                  </a:outerShdw>
                </a:effectLst>
                <a:latin typeface="Arial Cyr"/>
                <a:ea typeface="Arial Cyr"/>
                <a:cs typeface="Arial Cyr"/>
              </a:rPr>
              <a:t/>
            </a:r>
            <a:br>
              <a:rPr lang="uk-UA" sz="2400" b="1" dirty="0">
                <a:solidFill>
                  <a:schemeClr val="bg1"/>
                </a:solidFill>
                <a:effectLst>
                  <a:outerShdw blurRad="38100" dist="38100" dir="2700000" algn="tl">
                    <a:srgbClr val="000000"/>
                  </a:outerShdw>
                </a:effectLst>
                <a:latin typeface="Arial Cyr"/>
                <a:ea typeface="Arial Cyr"/>
                <a:cs typeface="Arial Cyr"/>
              </a:rPr>
            </a:br>
            <a:endParaRPr lang="uk-UA" sz="2400" dirty="0">
              <a:solidFill>
                <a:schemeClr val="bg1"/>
              </a:solidFill>
            </a:endParaRPr>
          </a:p>
        </p:txBody>
      </p:sp>
      <p:sp>
        <p:nvSpPr>
          <p:cNvPr id="3" name="Прямоугольник 16"/>
          <p:cNvSpPr>
            <a:spLocks noChangeArrowheads="1"/>
          </p:cNvSpPr>
          <p:nvPr/>
        </p:nvSpPr>
        <p:spPr bwMode="auto">
          <a:xfrm>
            <a:off x="428625" y="548681"/>
            <a:ext cx="831983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uk-UA" altLang="uk-UA" sz="2800" b="1" dirty="0" smtClean="0"/>
              <a:t>Територія </a:t>
            </a:r>
            <a:r>
              <a:rPr lang="uk-UA" altLang="uk-UA" sz="2800" b="1" dirty="0"/>
              <a:t>Великоберезнянського району </a:t>
            </a:r>
            <a:endParaRPr lang="uk-UA" altLang="uk-UA" sz="2800" b="1" dirty="0" smtClean="0"/>
          </a:p>
          <a:p>
            <a:pPr algn="ctr" eaLnBrk="1" hangingPunct="1"/>
            <a:r>
              <a:rPr lang="uk-UA" altLang="uk-UA" sz="2800" b="1" dirty="0" smtClean="0"/>
              <a:t>становить </a:t>
            </a:r>
            <a:r>
              <a:rPr lang="uk-UA" altLang="uk-UA" sz="2800" b="1" dirty="0"/>
              <a:t>80992 га, в тому числі:</a:t>
            </a:r>
          </a:p>
        </p:txBody>
      </p:sp>
      <p:graphicFrame>
        <p:nvGraphicFramePr>
          <p:cNvPr id="2" name="Объект 1"/>
          <p:cNvGraphicFramePr>
            <a:graphicFrameLocks/>
          </p:cNvGraphicFramePr>
          <p:nvPr>
            <p:extLst>
              <p:ext uri="{D42A27DB-BD31-4B8C-83A1-F6EECF244321}">
                <p14:modId xmlns:p14="http://schemas.microsoft.com/office/powerpoint/2010/main" val="2221561892"/>
              </p:ext>
            </p:extLst>
          </p:nvPr>
        </p:nvGraphicFramePr>
        <p:xfrm>
          <a:off x="164181" y="2140670"/>
          <a:ext cx="8848725" cy="4714875"/>
        </p:xfrm>
        <a:graphic>
          <a:graphicData uri="http://schemas.openxmlformats.org/presentationml/2006/ole">
            <mc:AlternateContent xmlns:mc="http://schemas.openxmlformats.org/markup-compatibility/2006">
              <mc:Choice xmlns:v="urn:schemas-microsoft-com:vml" Requires="v">
                <p:oleObj spid="_x0000_s3129" r:id="rId3" imgW="8852159" imgH="4712616" progId="Excel.Chart.8">
                  <p:embed/>
                </p:oleObj>
              </mc:Choice>
              <mc:Fallback>
                <p:oleObj r:id="rId3" imgW="8852159" imgH="4712616" progId="Excel.Chart.8">
                  <p:embed/>
                  <p:pic>
                    <p:nvPicPr>
                      <p:cNvPr id="0" name="Диаграмма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181" y="2140670"/>
                        <a:ext cx="884872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20992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338328"/>
            <a:ext cx="8229600" cy="1434488"/>
          </a:xfrm>
        </p:spPr>
        <p:txBody>
          <a:bodyPr>
            <a:noAutofit/>
          </a:bodyPr>
          <a:lstStyle/>
          <a:p>
            <a:r>
              <a:rPr lang="uk-UA" sz="2400" b="1" dirty="0">
                <a:solidFill>
                  <a:schemeClr val="bg1"/>
                </a:solidFill>
                <a:effectLst>
                  <a:outerShdw blurRad="38100" dist="38100" dir="2700000" algn="tl">
                    <a:srgbClr val="000000"/>
                  </a:outerShdw>
                </a:effectLst>
                <a:latin typeface="Times New Roman" pitchFamily="18" charset="0"/>
                <a:cs typeface="Times New Roman" pitchFamily="18" charset="0"/>
              </a:rPr>
              <a:t>В</a:t>
            </a:r>
            <a:r>
              <a:rPr lang="uk-UA" sz="2400" b="1" dirty="0" smtClean="0">
                <a:solidFill>
                  <a:schemeClr val="bg1"/>
                </a:solidFill>
                <a:effectLst>
                  <a:outerShdw blurRad="38100" dist="38100" dir="2700000" algn="tl">
                    <a:srgbClr val="000000"/>
                  </a:outerShdw>
                </a:effectLst>
                <a:latin typeface="Times New Roman" pitchFamily="18" charset="0"/>
                <a:cs typeface="Times New Roman" pitchFamily="18" charset="0"/>
              </a:rPr>
              <a:t>едення державного земельного кадастру у національній кадастровій системі</a:t>
            </a:r>
            <a:endParaRPr lang="uk-UA" sz="2400" dirty="0">
              <a:solidFill>
                <a:schemeClr val="bg1"/>
              </a:solidFill>
            </a:endParaRPr>
          </a:p>
        </p:txBody>
      </p:sp>
      <p:sp>
        <p:nvSpPr>
          <p:cNvPr id="3" name="Прямоугольник 16"/>
          <p:cNvSpPr>
            <a:spLocks noChangeArrowheads="1"/>
          </p:cNvSpPr>
          <p:nvPr/>
        </p:nvSpPr>
        <p:spPr bwMode="auto">
          <a:xfrm>
            <a:off x="428624" y="2132856"/>
            <a:ext cx="850106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uk-UA" altLang="uk-UA" dirty="0">
                <a:latin typeface="+mn-lt"/>
              </a:rPr>
              <a:t>   Протягом 2018 року до Відділу у Великоберезнянському районі надійшло:</a:t>
            </a:r>
          </a:p>
          <a:p>
            <a:pPr eaLnBrk="1" hangingPunct="1"/>
            <a:endParaRPr lang="uk-UA" altLang="uk-UA" dirty="0">
              <a:latin typeface="+mn-lt"/>
            </a:endParaRPr>
          </a:p>
          <a:p>
            <a:pPr algn="just" eaLnBrk="1" hangingPunct="1">
              <a:buFontTx/>
              <a:buChar char="-"/>
            </a:pPr>
            <a:r>
              <a:rPr lang="uk-UA" altLang="uk-UA" b="1" dirty="0">
                <a:latin typeface="+mn-lt"/>
              </a:rPr>
              <a:t>165 заяв про надання відомостей </a:t>
            </a:r>
            <a:r>
              <a:rPr lang="uk-UA" altLang="uk-UA" dirty="0">
                <a:latin typeface="+mn-lt"/>
              </a:rPr>
              <a:t>з Державного земельного кадастру на земельні ділянку; </a:t>
            </a:r>
          </a:p>
          <a:p>
            <a:pPr algn="just" eaLnBrk="1" hangingPunct="1">
              <a:buFontTx/>
              <a:buChar char="-"/>
            </a:pPr>
            <a:r>
              <a:rPr lang="uk-UA" altLang="uk-UA" b="1" dirty="0">
                <a:latin typeface="+mn-lt"/>
              </a:rPr>
              <a:t>15 заяв щодо внесення до ДЗК </a:t>
            </a:r>
            <a:r>
              <a:rPr lang="uk-UA" altLang="uk-UA" dirty="0">
                <a:latin typeface="+mn-lt"/>
              </a:rPr>
              <a:t>відомостей (змін до них) про земельні ділянки з яких внесено </a:t>
            </a:r>
            <a:r>
              <a:rPr lang="uk-UA" altLang="uk-UA" b="1" dirty="0">
                <a:latin typeface="+mn-lt"/>
              </a:rPr>
              <a:t>зміни по 10 земельних ділянках</a:t>
            </a:r>
            <a:r>
              <a:rPr lang="uk-UA" altLang="uk-UA" dirty="0">
                <a:latin typeface="+mn-lt"/>
              </a:rPr>
              <a:t>.</a:t>
            </a:r>
          </a:p>
          <a:p>
            <a:pPr algn="just" eaLnBrk="1" hangingPunct="1"/>
            <a:endParaRPr lang="uk-UA" altLang="uk-UA" dirty="0">
              <a:latin typeface="+mn-lt"/>
            </a:endParaRPr>
          </a:p>
          <a:p>
            <a:pPr algn="just" eaLnBrk="1" hangingPunct="1"/>
            <a:r>
              <a:rPr lang="uk-UA" altLang="uk-UA" i="1" dirty="0">
                <a:latin typeface="+mn-lt"/>
              </a:rPr>
              <a:t>   Кадастровими реєстраторами району:</a:t>
            </a:r>
          </a:p>
          <a:p>
            <a:pPr algn="just" eaLnBrk="1" hangingPunct="1">
              <a:buFontTx/>
              <a:buChar char="-"/>
            </a:pPr>
            <a:r>
              <a:rPr lang="uk-UA" altLang="uk-UA" dirty="0">
                <a:latin typeface="+mn-lt"/>
              </a:rPr>
              <a:t> прийнято 284 заяви на реєстрацію земельної ділянки, з них зареєстровано 256 земельних ділянок; </a:t>
            </a:r>
          </a:p>
          <a:p>
            <a:pPr algn="just" eaLnBrk="1" hangingPunct="1">
              <a:buFontTx/>
              <a:buChar char="-"/>
            </a:pPr>
            <a:r>
              <a:rPr lang="uk-UA" altLang="uk-UA" b="1" dirty="0">
                <a:latin typeface="+mn-lt"/>
              </a:rPr>
              <a:t> надано 378 витягів </a:t>
            </a:r>
            <a:r>
              <a:rPr lang="uk-UA" altLang="uk-UA" dirty="0">
                <a:latin typeface="+mn-lt"/>
              </a:rPr>
              <a:t>із Державного земельного кадастру;</a:t>
            </a:r>
          </a:p>
          <a:p>
            <a:pPr algn="just" eaLnBrk="1" hangingPunct="1">
              <a:buFontTx/>
              <a:buChar char="-"/>
            </a:pPr>
            <a:r>
              <a:rPr lang="uk-UA" altLang="uk-UA" dirty="0">
                <a:latin typeface="+mn-lt"/>
              </a:rPr>
              <a:t> </a:t>
            </a:r>
            <a:r>
              <a:rPr lang="uk-UA" altLang="uk-UA" b="1" dirty="0">
                <a:latin typeface="+mn-lt"/>
              </a:rPr>
              <a:t>видано 100 довідок </a:t>
            </a:r>
            <a:r>
              <a:rPr lang="uk-UA" altLang="uk-UA" dirty="0">
                <a:latin typeface="+mn-lt"/>
              </a:rPr>
              <a:t>із державної статистичної звітності (форми 6-ЗЕМ).</a:t>
            </a:r>
          </a:p>
          <a:p>
            <a:pPr algn="just" eaLnBrk="1" hangingPunct="1">
              <a:buFontTx/>
              <a:buChar char="-"/>
            </a:pPr>
            <a:endParaRPr lang="uk-UA" altLang="uk-UA" dirty="0">
              <a:latin typeface="+mn-lt"/>
            </a:endParaRPr>
          </a:p>
          <a:p>
            <a:pPr algn="just" eaLnBrk="1" hangingPunct="1"/>
            <a:r>
              <a:rPr lang="uk-UA" altLang="uk-UA" dirty="0">
                <a:latin typeface="+mn-lt"/>
              </a:rPr>
              <a:t>   В цілому державні кадастрові реєстратори надали </a:t>
            </a:r>
            <a:r>
              <a:rPr lang="uk-UA" altLang="uk-UA" b="1" dirty="0">
                <a:latin typeface="+mn-lt"/>
              </a:rPr>
              <a:t>109 платних адміністративних послуг</a:t>
            </a:r>
            <a:r>
              <a:rPr lang="uk-UA" altLang="uk-UA" dirty="0">
                <a:latin typeface="+mn-lt"/>
              </a:rPr>
              <a:t>, що забезпечило надходження в сумі </a:t>
            </a:r>
            <a:r>
              <a:rPr lang="uk-UA" altLang="uk-UA" b="1" dirty="0">
                <a:latin typeface="+mn-lt"/>
              </a:rPr>
              <a:t>9069,90 грн</a:t>
            </a:r>
            <a:r>
              <a:rPr lang="uk-UA" altLang="uk-UA" dirty="0">
                <a:latin typeface="+mn-lt"/>
              </a:rPr>
              <a:t>. до місцевого бюджету. </a:t>
            </a:r>
          </a:p>
          <a:p>
            <a:pPr algn="just" eaLnBrk="1" hangingPunct="1"/>
            <a:r>
              <a:rPr lang="uk-UA" altLang="uk-UA" dirty="0">
                <a:latin typeface="+mn-lt"/>
              </a:rPr>
              <a:t>   На безоплатній основі громадяни отримали понад 465 послуг.</a:t>
            </a:r>
          </a:p>
        </p:txBody>
      </p:sp>
    </p:spTree>
    <p:extLst>
      <p:ext uri="{BB962C8B-B14F-4D97-AF65-F5344CB8AC3E}">
        <p14:creationId xmlns:p14="http://schemas.microsoft.com/office/powerpoint/2010/main" val="3192394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95536" y="332656"/>
            <a:ext cx="8229600" cy="1296144"/>
          </a:xfrm>
        </p:spPr>
        <p:txBody>
          <a:bodyPr>
            <a:noAutofit/>
          </a:bodyPr>
          <a:lstStyle/>
          <a:p>
            <a:r>
              <a:rPr lang="uk-UA" sz="2400" b="1" dirty="0">
                <a:solidFill>
                  <a:schemeClr val="tx1"/>
                </a:solidFill>
                <a:effectLst>
                  <a:outerShdw blurRad="38100" dist="38100" dir="2700000" algn="tl">
                    <a:srgbClr val="000000"/>
                  </a:outerShdw>
                </a:effectLst>
                <a:latin typeface="Arial Cyr"/>
                <a:ea typeface="Arial Cyr"/>
                <a:cs typeface="Arial Cyr"/>
              </a:rPr>
              <a:t/>
            </a:r>
            <a:br>
              <a:rPr lang="uk-UA" sz="2400" b="1" dirty="0">
                <a:solidFill>
                  <a:schemeClr val="tx1"/>
                </a:solidFill>
                <a:effectLst>
                  <a:outerShdw blurRad="38100" dist="38100" dir="2700000" algn="tl">
                    <a:srgbClr val="000000"/>
                  </a:outerShdw>
                </a:effectLst>
                <a:latin typeface="Arial Cyr"/>
                <a:ea typeface="Arial Cyr"/>
                <a:cs typeface="Arial Cyr"/>
              </a:rPr>
            </a:br>
            <a:r>
              <a:rPr lang="uk-UA" sz="2400" b="1" dirty="0" smtClean="0">
                <a:solidFill>
                  <a:schemeClr val="bg1"/>
                </a:solidFill>
                <a:effectLst>
                  <a:outerShdw blurRad="38100" dist="38100" dir="2700000" algn="tl">
                    <a:srgbClr val="000000"/>
                  </a:outerShdw>
                </a:effectLst>
                <a:latin typeface="Times New Roman" pitchFamily="18" charset="0"/>
                <a:cs typeface="Times New Roman" pitchFamily="18" charset="0"/>
              </a:rPr>
              <a:t>Оновлення нормативної грошової оцінки земель населених пунктів </a:t>
            </a:r>
            <a:r>
              <a:rPr lang="uk-UA" sz="2400" b="1" dirty="0">
                <a:solidFill>
                  <a:schemeClr val="bg1"/>
                </a:solidFill>
                <a:effectLst>
                  <a:outerShdw blurRad="38100" dist="38100" dir="2700000" algn="tl">
                    <a:srgbClr val="000000"/>
                  </a:outerShdw>
                </a:effectLst>
                <a:latin typeface="Times New Roman" pitchFamily="18" charset="0"/>
                <a:cs typeface="Times New Roman" pitchFamily="18" charset="0"/>
              </a:rPr>
              <a:t>у Великоберезнянському районі </a:t>
            </a:r>
            <a:br>
              <a:rPr lang="uk-UA" sz="2400" b="1" dirty="0">
                <a:solidFill>
                  <a:schemeClr val="bg1"/>
                </a:solidFill>
                <a:effectLst>
                  <a:outerShdw blurRad="38100" dist="38100" dir="2700000" algn="tl">
                    <a:srgbClr val="000000"/>
                  </a:outerShdw>
                </a:effectLst>
                <a:latin typeface="Times New Roman" pitchFamily="18" charset="0"/>
                <a:cs typeface="Times New Roman" pitchFamily="18" charset="0"/>
              </a:rPr>
            </a:br>
            <a:endParaRPr lang="uk-UA" sz="2400" dirty="0">
              <a:solidFill>
                <a:schemeClr val="bg1"/>
              </a:solidFill>
            </a:endParaRPr>
          </a:p>
        </p:txBody>
      </p:sp>
      <p:sp>
        <p:nvSpPr>
          <p:cNvPr id="2" name="Прямоугольник 1"/>
          <p:cNvSpPr/>
          <p:nvPr/>
        </p:nvSpPr>
        <p:spPr>
          <a:xfrm>
            <a:off x="251520" y="2348880"/>
            <a:ext cx="8640960" cy="4154984"/>
          </a:xfrm>
          <a:prstGeom prst="rect">
            <a:avLst/>
          </a:prstGeom>
        </p:spPr>
        <p:txBody>
          <a:bodyPr wrap="square">
            <a:spAutoFit/>
          </a:bodyPr>
          <a:lstStyle/>
          <a:p>
            <a:pPr algn="just"/>
            <a:r>
              <a:rPr lang="uk-UA" altLang="uk-UA" sz="2200" dirty="0"/>
              <a:t>Протягом 2018 року організовано роботи по виготовленню нормативної грошової оцінки земель населених пунктів. </a:t>
            </a:r>
          </a:p>
          <a:p>
            <a:pPr algn="just"/>
            <a:r>
              <a:rPr lang="uk-UA" altLang="uk-UA" sz="2200" dirty="0"/>
              <a:t>  Виконавцем робіт з нормативної грошової оцінки земель ТОВ “Моя Земля” </a:t>
            </a:r>
            <a:r>
              <a:rPr lang="uk-UA" altLang="uk-UA" sz="2200" b="1" dirty="0"/>
              <a:t>розроблено технічну документацію по 16-ти населених пунктах</a:t>
            </a:r>
            <a:r>
              <a:rPr lang="uk-UA" altLang="uk-UA" sz="2200" dirty="0"/>
              <a:t>, 11 з яких було направлено на експертизу</a:t>
            </a:r>
            <a:r>
              <a:rPr lang="uk-UA" altLang="uk-UA" sz="2200" dirty="0" smtClean="0"/>
              <a:t>. </a:t>
            </a:r>
            <a:endParaRPr lang="uk-UA" altLang="uk-UA" sz="2200" dirty="0"/>
          </a:p>
          <a:p>
            <a:pPr algn="just"/>
            <a:r>
              <a:rPr lang="uk-UA" altLang="uk-UA" sz="2200" dirty="0"/>
              <a:t>   Відділом постійно направляються листи до органів місцевого самоврядування щодо вишукування коштів для оновлення нормативної грошової оцінки, яка необхідна для збільшення надходжень до бюджету. </a:t>
            </a:r>
            <a:r>
              <a:rPr lang="uk-UA" altLang="uk-UA" sz="2200" u="sng" dirty="0" smtClean="0"/>
              <a:t>В </a:t>
            </a:r>
            <a:r>
              <a:rPr lang="uk-UA" altLang="uk-UA" sz="2200" u="sng" dirty="0"/>
              <a:t>місцевих бюджетів на ці види робіт не має</a:t>
            </a:r>
            <a:r>
              <a:rPr lang="uk-UA" altLang="uk-UA" sz="2200" dirty="0"/>
              <a:t>.</a:t>
            </a:r>
          </a:p>
          <a:p>
            <a:pPr algn="just"/>
            <a:r>
              <a:rPr lang="uk-UA" altLang="uk-UA" sz="2200" dirty="0" smtClean="0"/>
              <a:t>За </a:t>
            </a:r>
            <a:r>
              <a:rPr lang="uk-UA" altLang="uk-UA" sz="2200" dirty="0"/>
              <a:t>2018 рік </a:t>
            </a:r>
            <a:r>
              <a:rPr lang="uk-UA" altLang="uk-UA" sz="2200" b="1" dirty="0"/>
              <a:t>видано 152 витягів</a:t>
            </a:r>
            <a:r>
              <a:rPr lang="uk-UA" altLang="uk-UA" sz="2200" dirty="0"/>
              <a:t> з технічної документації про нормативну грошову оцінку та </a:t>
            </a:r>
            <a:r>
              <a:rPr lang="uk-UA" altLang="uk-UA" sz="2200" b="1" dirty="0"/>
              <a:t>3 висновок </a:t>
            </a:r>
            <a:r>
              <a:rPr lang="uk-UA" altLang="uk-UA" sz="2200" dirty="0"/>
              <a:t>про погодження документації із землеустрою.</a:t>
            </a:r>
            <a:endParaRPr lang="ru-RU" altLang="uk-UA" sz="2200" dirty="0"/>
          </a:p>
        </p:txBody>
      </p:sp>
    </p:spTree>
    <p:extLst>
      <p:ext uri="{BB962C8B-B14F-4D97-AF65-F5344CB8AC3E}">
        <p14:creationId xmlns:p14="http://schemas.microsoft.com/office/powerpoint/2010/main" val="2058563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338328"/>
            <a:ext cx="8229600" cy="1218464"/>
          </a:xfrm>
        </p:spPr>
        <p:txBody>
          <a:bodyPr>
            <a:noAutofit/>
          </a:bodyPr>
          <a:lstStyle/>
          <a:p>
            <a:r>
              <a:rPr lang="uk-UA" sz="2400" b="1" dirty="0">
                <a:solidFill>
                  <a:schemeClr val="bg1"/>
                </a:solidFill>
                <a:effectLst>
                  <a:outerShdw blurRad="38100" dist="38100" dir="2700000" algn="tl">
                    <a:srgbClr val="000000"/>
                  </a:outerShdw>
                </a:effectLst>
                <a:latin typeface="Arial Cyr"/>
                <a:ea typeface="Arial Cyr"/>
                <a:cs typeface="Arial Cyr"/>
              </a:rPr>
              <a:t/>
            </a:r>
            <a:br>
              <a:rPr lang="uk-UA" sz="2400" b="1" dirty="0">
                <a:solidFill>
                  <a:schemeClr val="bg1"/>
                </a:solidFill>
                <a:effectLst>
                  <a:outerShdw blurRad="38100" dist="38100" dir="2700000" algn="tl">
                    <a:srgbClr val="000000"/>
                  </a:outerShdw>
                </a:effectLst>
                <a:latin typeface="Arial Cyr"/>
                <a:ea typeface="Arial Cyr"/>
                <a:cs typeface="Arial Cyr"/>
              </a:rPr>
            </a:br>
            <a:r>
              <a:rPr lang="uk-UA" sz="2400" b="1" dirty="0" smtClean="0">
                <a:solidFill>
                  <a:schemeClr val="bg1"/>
                </a:solidFill>
                <a:effectLst>
                  <a:outerShdw blurRad="38100" dist="38100" dir="2700000" algn="tl">
                    <a:srgbClr val="000000"/>
                  </a:outerShdw>
                </a:effectLst>
                <a:latin typeface="Times New Roman" pitchFamily="18" charset="0"/>
                <a:cs typeface="Times New Roman" pitchFamily="18" charset="0"/>
              </a:rPr>
              <a:t>Ведення землеустрою та оцінки земель </a:t>
            </a:r>
            <a:br>
              <a:rPr lang="uk-UA" sz="2400" b="1" dirty="0" smtClean="0">
                <a:solidFill>
                  <a:schemeClr val="bg1"/>
                </a:solidFill>
                <a:effectLst>
                  <a:outerShdw blurRad="38100" dist="38100" dir="2700000" algn="tl">
                    <a:srgbClr val="000000"/>
                  </a:outerShdw>
                </a:effectLst>
                <a:latin typeface="Times New Roman" pitchFamily="18" charset="0"/>
                <a:cs typeface="Times New Roman" pitchFamily="18" charset="0"/>
              </a:rPr>
            </a:br>
            <a:r>
              <a:rPr lang="uk-UA" sz="2400" b="1" dirty="0" smtClean="0">
                <a:solidFill>
                  <a:schemeClr val="bg1"/>
                </a:solidFill>
                <a:effectLst>
                  <a:outerShdw blurRad="38100" dist="38100" dir="2700000" algn="tl">
                    <a:srgbClr val="000000"/>
                  </a:outerShdw>
                </a:effectLst>
                <a:latin typeface="Times New Roman" pitchFamily="18" charset="0"/>
                <a:cs typeface="Times New Roman" pitchFamily="18" charset="0"/>
              </a:rPr>
              <a:t>у </a:t>
            </a:r>
            <a:r>
              <a:rPr lang="uk-UA" sz="2400" b="1" dirty="0">
                <a:solidFill>
                  <a:schemeClr val="bg1"/>
                </a:solidFill>
                <a:effectLst>
                  <a:outerShdw blurRad="38100" dist="38100" dir="2700000" algn="tl">
                    <a:srgbClr val="000000"/>
                  </a:outerShdw>
                </a:effectLst>
                <a:latin typeface="Times New Roman" pitchFamily="18" charset="0"/>
                <a:cs typeface="Times New Roman" pitchFamily="18" charset="0"/>
              </a:rPr>
              <a:t>Великоберезнянському </a:t>
            </a:r>
            <a:r>
              <a:rPr lang="uk-UA" sz="2400" b="1" dirty="0" smtClean="0">
                <a:solidFill>
                  <a:schemeClr val="bg1"/>
                </a:solidFill>
                <a:effectLst>
                  <a:outerShdw blurRad="38100" dist="38100" dir="2700000" algn="tl">
                    <a:srgbClr val="000000"/>
                  </a:outerShdw>
                </a:effectLst>
                <a:latin typeface="Times New Roman" pitchFamily="18" charset="0"/>
                <a:cs typeface="Times New Roman" pitchFamily="18" charset="0"/>
              </a:rPr>
              <a:t>районі</a:t>
            </a:r>
            <a:r>
              <a:rPr lang="ru-RU" altLang="uk-UA" sz="2400" b="1" dirty="0">
                <a:solidFill>
                  <a:schemeClr val="bg1"/>
                </a:solidFill>
                <a:effectLst>
                  <a:outerShdw blurRad="38100" dist="38100" dir="2700000" algn="tl">
                    <a:srgbClr val="000000"/>
                  </a:outerShdw>
                </a:effectLst>
                <a:latin typeface="Times New Roman" pitchFamily="18" charset="0"/>
                <a:cs typeface="Times New Roman" pitchFamily="18" charset="0"/>
              </a:rPr>
              <a:t/>
            </a:r>
            <a:br>
              <a:rPr lang="ru-RU" altLang="uk-UA" sz="2400" b="1" dirty="0">
                <a:solidFill>
                  <a:schemeClr val="bg1"/>
                </a:solidFill>
                <a:effectLst>
                  <a:outerShdw blurRad="38100" dist="38100" dir="2700000" algn="tl">
                    <a:srgbClr val="000000"/>
                  </a:outerShdw>
                </a:effectLst>
                <a:latin typeface="Times New Roman" pitchFamily="18" charset="0"/>
                <a:cs typeface="Times New Roman" pitchFamily="18" charset="0"/>
              </a:rPr>
            </a:br>
            <a:endParaRPr lang="uk-UA" sz="2400" dirty="0">
              <a:solidFill>
                <a:schemeClr val="bg1"/>
              </a:solidFill>
            </a:endParaRPr>
          </a:p>
        </p:txBody>
      </p:sp>
      <p:sp>
        <p:nvSpPr>
          <p:cNvPr id="3" name="TextBox 10"/>
          <p:cNvSpPr txBox="1">
            <a:spLocks noChangeArrowheads="1"/>
          </p:cNvSpPr>
          <p:nvPr/>
        </p:nvSpPr>
        <p:spPr bwMode="auto">
          <a:xfrm>
            <a:off x="392882" y="1700808"/>
            <a:ext cx="842759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uk-UA" altLang="uk-UA" sz="2000" dirty="0">
                <a:latin typeface="+mn-lt"/>
              </a:rPr>
              <a:t>   </a:t>
            </a:r>
            <a:r>
              <a:rPr lang="uk-UA" altLang="uk-UA" sz="2000" b="1" dirty="0">
                <a:latin typeface="+mn-lt"/>
              </a:rPr>
              <a:t>Завершено роботи по інвентаризації земель </a:t>
            </a:r>
            <a:r>
              <a:rPr lang="uk-UA" altLang="uk-UA" sz="2000" dirty="0">
                <a:latin typeface="+mn-lt"/>
              </a:rPr>
              <a:t>населених пунктів на території </a:t>
            </a:r>
            <a:r>
              <a:rPr lang="uk-UA" altLang="uk-UA" sz="2000" b="1" dirty="0">
                <a:latin typeface="+mn-lt"/>
              </a:rPr>
              <a:t>Солянської сільської ради</a:t>
            </a:r>
            <a:r>
              <a:rPr lang="uk-UA" altLang="uk-UA" sz="2000" dirty="0">
                <a:latin typeface="+mn-lt"/>
              </a:rPr>
              <a:t>. Загальна площа земельних ділянок складає -  555,91 га.</a:t>
            </a:r>
          </a:p>
          <a:p>
            <a:pPr eaLnBrk="1" hangingPunct="1"/>
            <a:endParaRPr lang="ru-RU" altLang="uk-UA" sz="2000" dirty="0">
              <a:latin typeface="+mn-lt"/>
            </a:endParaRPr>
          </a:p>
          <a:p>
            <a:pPr eaLnBrk="1" hangingPunct="1"/>
            <a:r>
              <a:rPr lang="uk-UA" altLang="uk-UA" sz="2000" dirty="0">
                <a:latin typeface="+mn-lt"/>
              </a:rPr>
              <a:t>  Проводиться встановлення прибережних захисних смуг на території Солянської сільської ради.</a:t>
            </a:r>
          </a:p>
          <a:p>
            <a:pPr eaLnBrk="1" hangingPunct="1"/>
            <a:r>
              <a:rPr lang="uk-UA" altLang="uk-UA" sz="2000" dirty="0">
                <a:latin typeface="+mn-lt"/>
              </a:rPr>
              <a:t>  </a:t>
            </a:r>
            <a:r>
              <a:rPr lang="uk-UA" altLang="uk-UA" sz="2000" dirty="0" smtClean="0">
                <a:latin typeface="+mn-lt"/>
              </a:rPr>
              <a:t>  </a:t>
            </a:r>
            <a:r>
              <a:rPr lang="uk-UA" altLang="uk-UA" sz="2000" dirty="0">
                <a:latin typeface="+mn-lt"/>
              </a:rPr>
              <a:t>Розпочато роботи по встановленню (зміні) меж населеного пункту  Великий Березний.</a:t>
            </a:r>
          </a:p>
          <a:p>
            <a:pPr eaLnBrk="1" hangingPunct="1"/>
            <a:endParaRPr lang="uk-UA" altLang="uk-UA" sz="2000" dirty="0">
              <a:latin typeface="+mn-lt"/>
            </a:endParaRPr>
          </a:p>
          <a:p>
            <a:pPr eaLnBrk="1" hangingPunct="1"/>
            <a:r>
              <a:rPr lang="ru-RU" altLang="uk-UA" sz="2000" dirty="0">
                <a:latin typeface="+mn-lt"/>
              </a:rPr>
              <a:t>  На сьогодні в Державному фонді документації із землеустрою обліковується </a:t>
            </a:r>
            <a:r>
              <a:rPr lang="ru-RU" altLang="uk-UA" sz="2000" b="1" dirty="0">
                <a:latin typeface="+mn-lt"/>
              </a:rPr>
              <a:t>6134 документацій із землеустрою </a:t>
            </a:r>
            <a:r>
              <a:rPr lang="ru-RU" altLang="uk-UA" sz="2000" dirty="0">
                <a:latin typeface="+mn-lt"/>
              </a:rPr>
              <a:t>по Великоберезнянському районі, зокрема</a:t>
            </a:r>
            <a:r>
              <a:rPr lang="ru-RU" altLang="uk-UA" sz="2000" dirty="0" smtClean="0">
                <a:latin typeface="+mn-lt"/>
              </a:rPr>
              <a:t>:</a:t>
            </a:r>
          </a:p>
          <a:p>
            <a:pPr eaLnBrk="1" hangingPunct="1"/>
            <a:endParaRPr lang="ru-RU" altLang="uk-UA" sz="2000" dirty="0">
              <a:latin typeface="+mn-lt"/>
            </a:endParaRPr>
          </a:p>
          <a:p>
            <a:pPr eaLnBrk="1" hangingPunct="1"/>
            <a:r>
              <a:rPr lang="ru-RU" altLang="uk-UA" sz="2000" dirty="0">
                <a:latin typeface="+mn-lt"/>
              </a:rPr>
              <a:t>– </a:t>
            </a:r>
            <a:r>
              <a:rPr lang="ru-RU" altLang="uk-UA" sz="2000" b="1" dirty="0">
                <a:latin typeface="+mn-lt"/>
              </a:rPr>
              <a:t>332 документацій із землеустрою </a:t>
            </a:r>
            <a:r>
              <a:rPr lang="ru-RU" altLang="uk-UA" sz="2000" dirty="0">
                <a:latin typeface="+mn-lt"/>
              </a:rPr>
              <a:t>– Регіональний фонд</a:t>
            </a:r>
          </a:p>
          <a:p>
            <a:pPr eaLnBrk="1" hangingPunct="1"/>
            <a:endParaRPr lang="ru-RU" altLang="uk-UA" sz="2000" dirty="0">
              <a:latin typeface="+mn-lt"/>
            </a:endParaRPr>
          </a:p>
          <a:p>
            <a:pPr eaLnBrk="1" hangingPunct="1"/>
            <a:r>
              <a:rPr lang="ru-RU" altLang="uk-UA" sz="2000" dirty="0">
                <a:latin typeface="+mn-lt"/>
              </a:rPr>
              <a:t>– </a:t>
            </a:r>
            <a:r>
              <a:rPr lang="ru-RU" altLang="uk-UA" sz="2000" b="1" dirty="0">
                <a:latin typeface="+mn-lt"/>
              </a:rPr>
              <a:t>5802 документацій із землеустрою </a:t>
            </a:r>
            <a:r>
              <a:rPr lang="ru-RU" altLang="uk-UA" sz="2000" dirty="0">
                <a:latin typeface="+mn-lt"/>
              </a:rPr>
              <a:t>– Місцевий фонд</a:t>
            </a:r>
            <a:r>
              <a:rPr lang="ru-RU" altLang="uk-UA" sz="2000" dirty="0" smtClean="0">
                <a:latin typeface="+mn-lt"/>
              </a:rPr>
              <a:t>.</a:t>
            </a:r>
            <a:endParaRPr lang="ru-RU" altLang="uk-UA" sz="2000" dirty="0">
              <a:latin typeface="+mn-lt"/>
            </a:endParaRPr>
          </a:p>
        </p:txBody>
      </p:sp>
    </p:spTree>
    <p:extLst>
      <p:ext uri="{BB962C8B-B14F-4D97-AF65-F5344CB8AC3E}">
        <p14:creationId xmlns:p14="http://schemas.microsoft.com/office/powerpoint/2010/main" val="3918335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251520" y="2085111"/>
            <a:ext cx="864096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uk-UA" altLang="uk-UA" dirty="0">
                <a:latin typeface="+mn-lt"/>
              </a:rPr>
              <a:t>    На виконання Постанови Кабінету міністрів України від 31.08.206 №580 про тимчасовий порядок взаємодії між територіальними органами Державної служби з питань геодезії картографії та кадастру на період реалізації пілотного проекту із запровадження принципу екстериторіальності погодження проектів землеустрою щодо відведення земельної ділянки територіальними органами Державної служби з питань геодезії картографії та кадастру щодо відведення земельної ділянки Протягом 2018 року експертом у Великоберезнянському районі </a:t>
            </a:r>
            <a:r>
              <a:rPr lang="uk-UA" altLang="uk-UA" b="1" dirty="0">
                <a:latin typeface="+mn-lt"/>
              </a:rPr>
              <a:t>опрацьовано 434 проектів землеустрою</a:t>
            </a:r>
            <a:r>
              <a:rPr lang="uk-UA" altLang="uk-UA" dirty="0">
                <a:latin typeface="+mn-lt"/>
              </a:rPr>
              <a:t> щодо відведення земельних ділянок. </a:t>
            </a:r>
          </a:p>
          <a:p>
            <a:pPr algn="just" eaLnBrk="1" hangingPunct="1"/>
            <a:endParaRPr lang="ru-RU" altLang="uk-UA" dirty="0">
              <a:latin typeface="+mn-lt"/>
            </a:endParaRPr>
          </a:p>
          <a:p>
            <a:pPr algn="just" eaLnBrk="1" hangingPunct="1"/>
            <a:r>
              <a:rPr lang="uk-UA" altLang="uk-UA" dirty="0">
                <a:latin typeface="+mn-lt"/>
              </a:rPr>
              <a:t>    Із загальної кількості проектів, що </a:t>
            </a:r>
            <a:r>
              <a:rPr lang="uk-UA" altLang="uk-UA" b="1" dirty="0">
                <a:latin typeface="+mn-lt"/>
              </a:rPr>
              <a:t>надійшли 354</a:t>
            </a:r>
            <a:r>
              <a:rPr lang="uk-UA" altLang="uk-UA" dirty="0">
                <a:latin typeface="+mn-lt"/>
              </a:rPr>
              <a:t> розглянуто позитивно і 80 відмовлено у погодженні </a:t>
            </a:r>
          </a:p>
          <a:p>
            <a:pPr algn="just" eaLnBrk="1" hangingPunct="1"/>
            <a:endParaRPr lang="ru-RU" altLang="uk-UA" dirty="0">
              <a:latin typeface="+mn-lt"/>
            </a:endParaRPr>
          </a:p>
          <a:p>
            <a:pPr algn="just" eaLnBrk="1" hangingPunct="1"/>
            <a:r>
              <a:rPr lang="uk-UA" altLang="uk-UA" dirty="0">
                <a:latin typeface="+mn-lt"/>
              </a:rPr>
              <a:t>    На протязі 2018 року Відділом </a:t>
            </a:r>
            <a:r>
              <a:rPr lang="uk-UA" altLang="uk-UA" b="1" dirty="0">
                <a:latin typeface="+mn-lt"/>
              </a:rPr>
              <a:t>направлено на погодження </a:t>
            </a:r>
            <a:r>
              <a:rPr lang="uk-UA" altLang="uk-UA" dirty="0">
                <a:latin typeface="+mn-lt"/>
              </a:rPr>
              <a:t>до інших областей </a:t>
            </a:r>
            <a:r>
              <a:rPr lang="uk-UA" altLang="uk-UA" b="1" dirty="0">
                <a:latin typeface="+mn-lt"/>
              </a:rPr>
              <a:t>100 проектів землеустрою </a:t>
            </a:r>
            <a:r>
              <a:rPr lang="uk-UA" altLang="uk-UA" dirty="0">
                <a:latin typeface="+mn-lt"/>
              </a:rPr>
              <a:t>з яких </a:t>
            </a:r>
            <a:r>
              <a:rPr lang="uk-UA" altLang="uk-UA" b="1" dirty="0">
                <a:latin typeface="+mn-lt"/>
              </a:rPr>
              <a:t>72 розглянуто позитивно </a:t>
            </a:r>
            <a:r>
              <a:rPr lang="uk-UA" altLang="uk-UA" dirty="0">
                <a:latin typeface="+mn-lt"/>
              </a:rPr>
              <a:t>та 28 – відмовлено в погоджені. При цьому проекти землеустрою було направлено повторно, та одержано позитивні висновки.</a:t>
            </a:r>
            <a:endParaRPr lang="ru-RU" altLang="uk-UA" dirty="0">
              <a:latin typeface="+mn-lt"/>
            </a:endParaRPr>
          </a:p>
        </p:txBody>
      </p:sp>
      <p:sp>
        <p:nvSpPr>
          <p:cNvPr id="2" name="Заголовок 1"/>
          <p:cNvSpPr>
            <a:spLocks noGrp="1"/>
          </p:cNvSpPr>
          <p:nvPr>
            <p:ph type="title"/>
          </p:nvPr>
        </p:nvSpPr>
        <p:spPr/>
        <p:txBody>
          <a:bodyPr>
            <a:normAutofit/>
          </a:bodyPr>
          <a:lstStyle/>
          <a:p>
            <a:r>
              <a:rPr lang="uk-UA" sz="2400" b="1" dirty="0">
                <a:solidFill>
                  <a:schemeClr val="bg1"/>
                </a:solidFill>
                <a:effectLst>
                  <a:outerShdw blurRad="38100" dist="38100" dir="2700000" algn="tl">
                    <a:srgbClr val="000000"/>
                  </a:outerShdw>
                </a:effectLst>
                <a:latin typeface="Times New Roman" pitchFamily="18" charset="0"/>
                <a:cs typeface="Times New Roman" pitchFamily="18" charset="0"/>
              </a:rPr>
              <a:t>Ведення землеустрою та оцінки земель </a:t>
            </a:r>
            <a:br>
              <a:rPr lang="uk-UA" sz="2400" b="1" dirty="0">
                <a:solidFill>
                  <a:schemeClr val="bg1"/>
                </a:solidFill>
                <a:effectLst>
                  <a:outerShdw blurRad="38100" dist="38100" dir="2700000" algn="tl">
                    <a:srgbClr val="000000"/>
                  </a:outerShdw>
                </a:effectLst>
                <a:latin typeface="Times New Roman" pitchFamily="18" charset="0"/>
                <a:cs typeface="Times New Roman" pitchFamily="18" charset="0"/>
              </a:rPr>
            </a:br>
            <a:r>
              <a:rPr lang="uk-UA" sz="2400" b="1" dirty="0">
                <a:solidFill>
                  <a:schemeClr val="bg1"/>
                </a:solidFill>
                <a:effectLst>
                  <a:outerShdw blurRad="38100" dist="38100" dir="2700000" algn="tl">
                    <a:srgbClr val="000000"/>
                  </a:outerShdw>
                </a:effectLst>
                <a:latin typeface="Times New Roman" pitchFamily="18" charset="0"/>
                <a:cs typeface="Times New Roman" pitchFamily="18" charset="0"/>
              </a:rPr>
              <a:t>у Великоберезнянському районі</a:t>
            </a:r>
            <a:endParaRPr lang="uk-UA" sz="2400" dirty="0"/>
          </a:p>
        </p:txBody>
      </p:sp>
    </p:spTree>
    <p:extLst>
      <p:ext uri="{BB962C8B-B14F-4D97-AF65-F5344CB8AC3E}">
        <p14:creationId xmlns:p14="http://schemas.microsoft.com/office/powerpoint/2010/main" val="1464286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323528" y="1991870"/>
            <a:ext cx="84296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uk-UA" altLang="uk-UA" sz="2200" dirty="0" smtClean="0">
                <a:latin typeface="+mn-lt"/>
              </a:rPr>
              <a:t>Погодження </a:t>
            </a:r>
            <a:r>
              <a:rPr lang="uk-UA" altLang="uk-UA" sz="2200" dirty="0">
                <a:latin typeface="+mn-lt"/>
              </a:rPr>
              <a:t>проектів землеустрою щодо відведення земельної ділянки по принципу екстериторіальності протягом 2018 року</a:t>
            </a:r>
            <a:endParaRPr lang="ru-RU" altLang="uk-UA" sz="2200" dirty="0">
              <a:solidFill>
                <a:srgbClr val="FF0000"/>
              </a:solidFill>
              <a:latin typeface="+mn-lt"/>
            </a:endParaRPr>
          </a:p>
        </p:txBody>
      </p:sp>
      <p:graphicFrame>
        <p:nvGraphicFramePr>
          <p:cNvPr id="2" name="Объект 1"/>
          <p:cNvGraphicFramePr>
            <a:graphicFrameLocks/>
          </p:cNvGraphicFramePr>
          <p:nvPr>
            <p:extLst>
              <p:ext uri="{D42A27DB-BD31-4B8C-83A1-F6EECF244321}">
                <p14:modId xmlns:p14="http://schemas.microsoft.com/office/powerpoint/2010/main" val="1854977064"/>
              </p:ext>
            </p:extLst>
          </p:nvPr>
        </p:nvGraphicFramePr>
        <p:xfrm>
          <a:off x="113977" y="2761311"/>
          <a:ext cx="8848725" cy="3876675"/>
        </p:xfrm>
        <a:graphic>
          <a:graphicData uri="http://schemas.openxmlformats.org/presentationml/2006/ole">
            <mc:AlternateContent xmlns:mc="http://schemas.openxmlformats.org/markup-compatibility/2006">
              <mc:Choice xmlns:v="urn:schemas-microsoft-com:vml" Requires="v">
                <p:oleObj spid="_x0000_s4141" r:id="rId3" imgW="8852159" imgH="3877392" progId="Excel.Chart.8">
                  <p:embed/>
                </p:oleObj>
              </mc:Choice>
              <mc:Fallback>
                <p:oleObj r:id="rId3" imgW="8852159" imgH="3877392" progId="Excel.Chart.8">
                  <p:embed/>
                  <p:pic>
                    <p:nvPicPr>
                      <p:cNvPr id="0" name="Диаграмма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77" y="2761311"/>
                        <a:ext cx="8848725"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Заголовок 1"/>
          <p:cNvSpPr>
            <a:spLocks noGrp="1"/>
          </p:cNvSpPr>
          <p:nvPr>
            <p:ph type="title"/>
          </p:nvPr>
        </p:nvSpPr>
        <p:spPr>
          <a:xfrm>
            <a:off x="457200" y="338328"/>
            <a:ext cx="8229600" cy="1252728"/>
          </a:xfrm>
        </p:spPr>
        <p:txBody>
          <a:bodyPr>
            <a:normAutofit/>
          </a:bodyPr>
          <a:lstStyle/>
          <a:p>
            <a:r>
              <a:rPr lang="uk-UA" sz="2400" b="1" dirty="0">
                <a:solidFill>
                  <a:schemeClr val="bg1"/>
                </a:solidFill>
                <a:effectLst>
                  <a:outerShdw blurRad="38100" dist="38100" dir="2700000" algn="tl">
                    <a:srgbClr val="000000"/>
                  </a:outerShdw>
                </a:effectLst>
                <a:latin typeface="Times New Roman" pitchFamily="18" charset="0"/>
                <a:cs typeface="Times New Roman" pitchFamily="18" charset="0"/>
              </a:rPr>
              <a:t>Ведення землеустрою та оцінки земель </a:t>
            </a:r>
            <a:br>
              <a:rPr lang="uk-UA" sz="2400" b="1" dirty="0">
                <a:solidFill>
                  <a:schemeClr val="bg1"/>
                </a:solidFill>
                <a:effectLst>
                  <a:outerShdw blurRad="38100" dist="38100" dir="2700000" algn="tl">
                    <a:srgbClr val="000000"/>
                  </a:outerShdw>
                </a:effectLst>
                <a:latin typeface="Times New Roman" pitchFamily="18" charset="0"/>
                <a:cs typeface="Times New Roman" pitchFamily="18" charset="0"/>
              </a:rPr>
            </a:br>
            <a:r>
              <a:rPr lang="uk-UA" sz="2400" b="1" dirty="0">
                <a:solidFill>
                  <a:schemeClr val="bg1"/>
                </a:solidFill>
                <a:effectLst>
                  <a:outerShdw blurRad="38100" dist="38100" dir="2700000" algn="tl">
                    <a:srgbClr val="000000"/>
                  </a:outerShdw>
                </a:effectLst>
                <a:latin typeface="Times New Roman" pitchFamily="18" charset="0"/>
                <a:cs typeface="Times New Roman" pitchFamily="18" charset="0"/>
              </a:rPr>
              <a:t>у Великоберезнянському районі</a:t>
            </a:r>
            <a:endParaRPr lang="uk-UA" sz="2400" dirty="0"/>
          </a:p>
        </p:txBody>
      </p:sp>
    </p:spTree>
    <p:extLst>
      <p:ext uri="{BB962C8B-B14F-4D97-AF65-F5344CB8AC3E}">
        <p14:creationId xmlns:p14="http://schemas.microsoft.com/office/powerpoint/2010/main" val="2286680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09600" y="332656"/>
            <a:ext cx="82296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b="1" dirty="0" smtClean="0">
                <a:solidFill>
                  <a:schemeClr val="bg1"/>
                </a:solidFill>
                <a:effectLst>
                  <a:outerShdw blurRad="38100" dist="38100" dir="2700000" algn="tl">
                    <a:srgbClr val="000000"/>
                  </a:outerShdw>
                </a:effectLst>
                <a:latin typeface="Times New Roman" pitchFamily="18" charset="0"/>
                <a:cs typeface="Times New Roman" pitchFamily="18" charset="0"/>
              </a:rPr>
              <a:t>Ринок  земель</a:t>
            </a:r>
            <a:endParaRPr lang="uk-UA" sz="2400" dirty="0"/>
          </a:p>
        </p:txBody>
      </p:sp>
      <p:sp>
        <p:nvSpPr>
          <p:cNvPr id="6" name="TextBox 5"/>
          <p:cNvSpPr txBox="1">
            <a:spLocks noChangeArrowheads="1"/>
          </p:cNvSpPr>
          <p:nvPr/>
        </p:nvSpPr>
        <p:spPr bwMode="auto">
          <a:xfrm>
            <a:off x="323528" y="1556792"/>
            <a:ext cx="851567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uk-UA" altLang="uk-UA" dirty="0">
                <a:latin typeface="+mn-lt"/>
              </a:rPr>
              <a:t> </a:t>
            </a:r>
            <a:r>
              <a:rPr lang="uk-UA" altLang="uk-UA" b="1" dirty="0">
                <a:latin typeface="+mn-lt"/>
              </a:rPr>
              <a:t>Продаж земельних ділянок державної та комунальної власності </a:t>
            </a:r>
          </a:p>
          <a:p>
            <a:pPr algn="ctr" eaLnBrk="1" hangingPunct="1"/>
            <a:r>
              <a:rPr lang="uk-UA" altLang="uk-UA" b="1" dirty="0">
                <a:latin typeface="+mn-lt"/>
              </a:rPr>
              <a:t>та прав оренди на них.</a:t>
            </a:r>
          </a:p>
          <a:p>
            <a:pPr algn="ctr" eaLnBrk="1" hangingPunct="1"/>
            <a:endParaRPr lang="ru-RU" altLang="uk-UA" dirty="0">
              <a:latin typeface="+mn-lt"/>
            </a:endParaRPr>
          </a:p>
          <a:p>
            <a:pPr algn="just" eaLnBrk="1" hangingPunct="1"/>
            <a:r>
              <a:rPr lang="uk-UA" altLang="uk-UA" dirty="0">
                <a:latin typeface="+mn-lt"/>
              </a:rPr>
              <a:t>     </a:t>
            </a:r>
            <a:r>
              <a:rPr lang="uk-UA" altLang="uk-UA" b="1" dirty="0">
                <a:latin typeface="+mn-lt"/>
              </a:rPr>
              <a:t>Від продажу земельних ділянок</a:t>
            </a:r>
            <a:r>
              <a:rPr lang="uk-UA" altLang="uk-UA" dirty="0">
                <a:latin typeface="+mn-lt"/>
              </a:rPr>
              <a:t> державної та комунальної власності за 2018 рік до бюджетів різних рівнів надійшло </a:t>
            </a:r>
            <a:r>
              <a:rPr lang="uk-UA" altLang="uk-UA" b="1" dirty="0">
                <a:latin typeface="+mn-lt"/>
              </a:rPr>
              <a:t>497,837 тис. грн</a:t>
            </a:r>
            <a:r>
              <a:rPr lang="uk-UA" altLang="uk-UA" dirty="0">
                <a:latin typeface="+mn-lt"/>
              </a:rPr>
              <a:t>.</a:t>
            </a:r>
            <a:endParaRPr lang="ru-RU" altLang="uk-UA" dirty="0">
              <a:latin typeface="+mn-lt"/>
            </a:endParaRPr>
          </a:p>
          <a:p>
            <a:pPr algn="just" eaLnBrk="1" hangingPunct="1"/>
            <a:r>
              <a:rPr lang="uk-UA" altLang="uk-UA" dirty="0">
                <a:latin typeface="+mn-lt"/>
              </a:rPr>
              <a:t>     Також у 2018 році Відділом підібрано 7 земельних ділянок сільськогосподарського призначення державної власності на площу 89,8479 га. Дані земельні ділянки було включено до переліку земельних ділянок, права на які буде виставлено на земельні торги. </a:t>
            </a:r>
            <a:endParaRPr lang="ru-RU" altLang="uk-UA" dirty="0">
              <a:latin typeface="+mn-lt"/>
            </a:endParaRPr>
          </a:p>
          <a:p>
            <a:pPr algn="just" eaLnBrk="1" hangingPunct="1"/>
            <a:r>
              <a:rPr lang="uk-UA" altLang="uk-UA" b="1" dirty="0">
                <a:latin typeface="+mn-lt"/>
              </a:rPr>
              <a:t>     </a:t>
            </a:r>
            <a:r>
              <a:rPr lang="uk-UA" altLang="uk-UA" dirty="0">
                <a:latin typeface="+mn-lt"/>
              </a:rPr>
              <a:t>Протягом 2018 року було проведено </a:t>
            </a:r>
            <a:r>
              <a:rPr lang="uk-UA" altLang="uk-UA" b="1" dirty="0">
                <a:latin typeface="+mn-lt"/>
              </a:rPr>
              <a:t>3 земельні торги </a:t>
            </a:r>
            <a:r>
              <a:rPr lang="uk-UA" altLang="uk-UA" dirty="0">
                <a:latin typeface="+mn-lt"/>
              </a:rPr>
              <a:t>у формі аукціону, на яких продано право користування (оренди) на 4 земельні ділянки за межами населеного пункту с. Верховина Бистра та за межами с. Смерекова для фермерського господарства </a:t>
            </a:r>
            <a:r>
              <a:rPr lang="uk-UA" altLang="uk-UA" b="1" dirty="0">
                <a:latin typeface="+mn-lt"/>
              </a:rPr>
              <a:t>загальною площею 28,1318 га</a:t>
            </a:r>
            <a:r>
              <a:rPr lang="uk-UA" altLang="uk-UA" dirty="0">
                <a:latin typeface="+mn-lt"/>
              </a:rPr>
              <a:t>. Головним управлінням Держгеокадастру у Закарпатській області в особі </a:t>
            </a:r>
            <a:r>
              <a:rPr lang="uk-UA" altLang="uk-UA" dirty="0" smtClean="0">
                <a:latin typeface="+mn-lt"/>
              </a:rPr>
              <a:t>начальника </a:t>
            </a:r>
            <a:r>
              <a:rPr lang="uk-UA" altLang="uk-UA" dirty="0">
                <a:latin typeface="+mn-lt"/>
              </a:rPr>
              <a:t>Відділу у Великоберезнянському районі Пугач І.І. </a:t>
            </a:r>
            <a:r>
              <a:rPr lang="uk-UA" altLang="uk-UA" b="1" dirty="0">
                <a:latin typeface="+mn-lt"/>
              </a:rPr>
              <a:t>укладено 4 договори оренди </a:t>
            </a:r>
            <a:r>
              <a:rPr lang="uk-UA" altLang="uk-UA" dirty="0">
                <a:latin typeface="+mn-lt"/>
              </a:rPr>
              <a:t>на земельні ділянки сільськогосподарського призначення державної форми власності строком на 7 років. Річна орендна плата за користування даними земельними ділянками становить </a:t>
            </a:r>
            <a:r>
              <a:rPr lang="uk-UA" altLang="uk-UA" b="1" dirty="0">
                <a:latin typeface="+mn-lt"/>
              </a:rPr>
              <a:t>8977,89 грн</a:t>
            </a:r>
            <a:r>
              <a:rPr lang="uk-UA" altLang="uk-UA" dirty="0" smtClean="0">
                <a:latin typeface="+mn-lt"/>
              </a:rPr>
              <a:t>.</a:t>
            </a:r>
            <a:endParaRPr lang="ru-RU" altLang="uk-UA" dirty="0">
              <a:latin typeface="+mn-lt"/>
            </a:endParaRPr>
          </a:p>
        </p:txBody>
      </p:sp>
    </p:spTree>
    <p:extLst>
      <p:ext uri="{BB962C8B-B14F-4D97-AF65-F5344CB8AC3E}">
        <p14:creationId xmlns:p14="http://schemas.microsoft.com/office/powerpoint/2010/main" val="3959641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09600" y="332656"/>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b="1" dirty="0" smtClean="0">
                <a:solidFill>
                  <a:schemeClr val="bg1"/>
                </a:solidFill>
                <a:effectLst>
                  <a:outerShdw blurRad="38100" dist="38100" dir="2700000" algn="tl">
                    <a:srgbClr val="000000"/>
                  </a:outerShdw>
                </a:effectLst>
                <a:latin typeface="Times New Roman" pitchFamily="18" charset="0"/>
                <a:cs typeface="Times New Roman" pitchFamily="18" charset="0"/>
              </a:rPr>
              <a:t>Забезпечення земельними ділянками учасників АТО </a:t>
            </a:r>
          </a:p>
          <a:p>
            <a:r>
              <a:rPr lang="uk-UA" sz="2400" b="1" dirty="0" smtClean="0">
                <a:solidFill>
                  <a:schemeClr val="bg1"/>
                </a:solidFill>
                <a:effectLst>
                  <a:outerShdw blurRad="38100" dist="38100" dir="2700000" algn="tl">
                    <a:srgbClr val="000000"/>
                  </a:outerShdw>
                </a:effectLst>
                <a:latin typeface="Times New Roman" pitchFamily="18" charset="0"/>
                <a:cs typeface="Times New Roman" pitchFamily="18" charset="0"/>
              </a:rPr>
              <a:t>у Великоберезнянському районі</a:t>
            </a:r>
            <a:endParaRPr lang="uk-UA" sz="2400" dirty="0"/>
          </a:p>
        </p:txBody>
      </p:sp>
      <p:sp>
        <p:nvSpPr>
          <p:cNvPr id="3" name="TextBox 13"/>
          <p:cNvSpPr txBox="1">
            <a:spLocks noChangeArrowheads="1"/>
          </p:cNvSpPr>
          <p:nvPr/>
        </p:nvSpPr>
        <p:spPr bwMode="auto">
          <a:xfrm>
            <a:off x="421165" y="1988840"/>
            <a:ext cx="853586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uk-UA" altLang="uk-UA" sz="2000" dirty="0">
                <a:latin typeface="+mn-lt"/>
              </a:rPr>
              <a:t>      По Великоберезнянському районі  підібрані та внесені до альбому-атласу з резервування земельних ділянок </a:t>
            </a:r>
            <a:r>
              <a:rPr lang="uk-UA" altLang="uk-UA" sz="2000" b="1" dirty="0">
                <a:latin typeface="+mn-lt"/>
              </a:rPr>
              <a:t>для учасників </a:t>
            </a:r>
            <a:r>
              <a:rPr lang="uk-UA" altLang="uk-UA" sz="2000" dirty="0">
                <a:latin typeface="+mn-lt"/>
              </a:rPr>
              <a:t>антитерористичної операції  </a:t>
            </a:r>
            <a:r>
              <a:rPr lang="uk-UA" altLang="uk-UA" sz="2000" b="1" dirty="0">
                <a:latin typeface="+mn-lt"/>
              </a:rPr>
              <a:t>24 земельні ділянки</a:t>
            </a:r>
            <a:r>
              <a:rPr lang="uk-UA" altLang="uk-UA" sz="2000" dirty="0">
                <a:latin typeface="+mn-lt"/>
              </a:rPr>
              <a:t> загальною </a:t>
            </a:r>
            <a:r>
              <a:rPr lang="uk-UA" altLang="uk-UA" sz="2000" b="1" dirty="0">
                <a:latin typeface="+mn-lt"/>
              </a:rPr>
              <a:t>площею 252 га</a:t>
            </a:r>
            <a:r>
              <a:rPr lang="uk-UA" altLang="uk-UA" sz="2000" dirty="0">
                <a:latin typeface="+mn-lt"/>
              </a:rPr>
              <a:t>.</a:t>
            </a:r>
          </a:p>
          <a:p>
            <a:pPr algn="just" eaLnBrk="1" hangingPunct="1"/>
            <a:r>
              <a:rPr lang="uk-UA" altLang="uk-UA" sz="2000" dirty="0" smtClean="0">
                <a:latin typeface="+mn-lt"/>
              </a:rPr>
              <a:t>   </a:t>
            </a:r>
            <a:r>
              <a:rPr lang="uk-UA" altLang="uk-UA" sz="2000" dirty="0">
                <a:latin typeface="+mn-lt"/>
              </a:rPr>
              <a:t>Всього за 2018 рік </a:t>
            </a:r>
            <a:r>
              <a:rPr lang="uk-UA" altLang="uk-UA" sz="2000" b="1" dirty="0">
                <a:latin typeface="+mn-lt"/>
              </a:rPr>
              <a:t>опрацьовано 65 заяв від учасників АТО</a:t>
            </a:r>
            <a:r>
              <a:rPr lang="uk-UA" altLang="uk-UA" sz="2000" dirty="0">
                <a:latin typeface="+mn-lt"/>
              </a:rPr>
              <a:t>, з них отримали </a:t>
            </a:r>
            <a:r>
              <a:rPr lang="uk-UA" altLang="uk-UA" sz="2000" b="1" dirty="0">
                <a:latin typeface="+mn-lt"/>
              </a:rPr>
              <a:t>25 дозволів </a:t>
            </a:r>
            <a:r>
              <a:rPr lang="uk-UA" altLang="uk-UA" sz="2000" dirty="0">
                <a:latin typeface="+mn-lt"/>
              </a:rPr>
              <a:t>на розроблення проектів землеустрою щодо відведення земельних ділянок площею </a:t>
            </a:r>
            <a:r>
              <a:rPr lang="uk-UA" altLang="uk-UA" sz="2000" b="1" dirty="0">
                <a:latin typeface="+mn-lt"/>
              </a:rPr>
              <a:t>36,16 га</a:t>
            </a:r>
            <a:r>
              <a:rPr lang="uk-UA" altLang="uk-UA" sz="2000" dirty="0">
                <a:latin typeface="+mn-lt"/>
              </a:rPr>
              <a:t>, в тому числі:</a:t>
            </a:r>
          </a:p>
          <a:p>
            <a:pPr algn="just" eaLnBrk="1" hangingPunct="1">
              <a:buFont typeface="Arial" charset="0"/>
              <a:buChar char="•"/>
            </a:pPr>
            <a:r>
              <a:rPr lang="uk-UA" altLang="uk-UA" sz="2000" dirty="0" smtClean="0">
                <a:latin typeface="+mn-lt"/>
              </a:rPr>
              <a:t>  </a:t>
            </a:r>
            <a:r>
              <a:rPr lang="uk-UA" altLang="uk-UA" sz="2000" dirty="0">
                <a:latin typeface="+mn-lt"/>
              </a:rPr>
              <a:t>для ведення особистого селянського господарства – </a:t>
            </a:r>
            <a:r>
              <a:rPr lang="uk-UA" altLang="uk-UA" sz="2000" b="1" dirty="0">
                <a:latin typeface="+mn-lt"/>
              </a:rPr>
              <a:t>24 дозволів </a:t>
            </a:r>
            <a:r>
              <a:rPr lang="uk-UA" altLang="uk-UA" sz="2000" dirty="0">
                <a:latin typeface="+mn-lt"/>
              </a:rPr>
              <a:t>на площу </a:t>
            </a:r>
            <a:r>
              <a:rPr lang="uk-UA" altLang="uk-UA" sz="2000" b="1" dirty="0">
                <a:latin typeface="+mn-lt"/>
              </a:rPr>
              <a:t>35,8 га</a:t>
            </a:r>
            <a:r>
              <a:rPr lang="uk-UA" altLang="uk-UA" sz="2000" dirty="0">
                <a:latin typeface="+mn-lt"/>
              </a:rPr>
              <a:t>;</a:t>
            </a:r>
          </a:p>
          <a:p>
            <a:pPr algn="just" eaLnBrk="1" hangingPunct="1">
              <a:buFont typeface="Arial" charset="0"/>
              <a:buChar char="•"/>
            </a:pPr>
            <a:r>
              <a:rPr lang="uk-UA" altLang="uk-UA" sz="2000" dirty="0">
                <a:latin typeface="+mn-lt"/>
              </a:rPr>
              <a:t> для ведення </a:t>
            </a:r>
            <a:r>
              <a:rPr lang="uk-UA" altLang="uk-UA" sz="2000" b="1" dirty="0">
                <a:latin typeface="+mn-lt"/>
              </a:rPr>
              <a:t>садівництва – 3 дозволи </a:t>
            </a:r>
            <a:r>
              <a:rPr lang="uk-UA" altLang="uk-UA" sz="2000" dirty="0">
                <a:latin typeface="+mn-lt"/>
              </a:rPr>
              <a:t>– на площу 0,36 га.</a:t>
            </a:r>
          </a:p>
          <a:p>
            <a:pPr algn="just" eaLnBrk="1" hangingPunct="1"/>
            <a:r>
              <a:rPr lang="uk-UA" altLang="uk-UA" sz="2000" dirty="0" smtClean="0">
                <a:latin typeface="+mn-lt"/>
              </a:rPr>
              <a:t>   </a:t>
            </a:r>
            <a:r>
              <a:rPr lang="uk-UA" altLang="uk-UA" sz="2000" dirty="0">
                <a:latin typeface="+mn-lt"/>
              </a:rPr>
              <a:t>Протягом 2018 року затверджено </a:t>
            </a:r>
            <a:r>
              <a:rPr lang="uk-UA" altLang="uk-UA" sz="2000" b="1" dirty="0">
                <a:latin typeface="+mn-lt"/>
              </a:rPr>
              <a:t>10 проектів землеустрою </a:t>
            </a:r>
            <a:r>
              <a:rPr lang="uk-UA" altLang="uk-UA" sz="2000" dirty="0">
                <a:latin typeface="+mn-lt"/>
              </a:rPr>
              <a:t>та передано у власність земельні ділянки на площу 14,7934 га ( 41% від отриманих дозволів на розроблення проектів землеустрою) в тому числі:</a:t>
            </a:r>
          </a:p>
          <a:p>
            <a:pPr algn="just" eaLnBrk="1" hangingPunct="1">
              <a:buFont typeface="Arial" charset="0"/>
              <a:buChar char="•"/>
            </a:pPr>
            <a:r>
              <a:rPr lang="uk-UA" altLang="uk-UA" sz="2000" dirty="0" smtClean="0">
                <a:latin typeface="+mn-lt"/>
              </a:rPr>
              <a:t> </a:t>
            </a:r>
            <a:r>
              <a:rPr lang="uk-UA" altLang="uk-UA" sz="2000" dirty="0">
                <a:latin typeface="+mn-lt"/>
              </a:rPr>
              <a:t>для ведення особистого селянського господарства – </a:t>
            </a:r>
            <a:r>
              <a:rPr lang="uk-UA" altLang="uk-UA" sz="2000" b="1" dirty="0">
                <a:latin typeface="+mn-lt"/>
              </a:rPr>
              <a:t>8 земельних ділянок </a:t>
            </a:r>
            <a:r>
              <a:rPr lang="uk-UA" altLang="uk-UA" sz="2000" dirty="0">
                <a:latin typeface="+mn-lt"/>
              </a:rPr>
              <a:t>загальною площу 14,5534 га;</a:t>
            </a:r>
          </a:p>
          <a:p>
            <a:pPr algn="just" eaLnBrk="1" hangingPunct="1">
              <a:buFont typeface="Arial" charset="0"/>
              <a:buChar char="•"/>
            </a:pPr>
            <a:r>
              <a:rPr lang="uk-UA" altLang="uk-UA" sz="2000" dirty="0">
                <a:latin typeface="+mn-lt"/>
              </a:rPr>
              <a:t> для ведення садівництва – </a:t>
            </a:r>
            <a:r>
              <a:rPr lang="uk-UA" altLang="uk-UA" sz="2000" b="1" dirty="0">
                <a:latin typeface="+mn-lt"/>
              </a:rPr>
              <a:t>2 земельні ділянки </a:t>
            </a:r>
            <a:r>
              <a:rPr lang="uk-UA" altLang="uk-UA" sz="2000" dirty="0">
                <a:latin typeface="+mn-lt"/>
              </a:rPr>
              <a:t>загальною площею 0,24 га</a:t>
            </a:r>
            <a:r>
              <a:rPr lang="uk-UA" altLang="uk-UA" sz="2000" dirty="0" smtClean="0">
                <a:latin typeface="+mn-lt"/>
              </a:rPr>
              <a:t>.</a:t>
            </a:r>
            <a:endParaRPr lang="ru-RU" altLang="uk-UA" sz="2000" dirty="0">
              <a:latin typeface="+mn-lt"/>
            </a:endParaRPr>
          </a:p>
        </p:txBody>
      </p:sp>
    </p:spTree>
    <p:extLst>
      <p:ext uri="{BB962C8B-B14F-4D97-AF65-F5344CB8AC3E}">
        <p14:creationId xmlns:p14="http://schemas.microsoft.com/office/powerpoint/2010/main" val="4091580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sers\kuzmenko\Desktop\C-_Users_kuzmenko_Desktop_Без-имени-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3240360" cy="1527371"/>
          </a:xfrm>
          <a:prstGeom prst="rect">
            <a:avLst/>
          </a:prstGeom>
          <a:solidFill>
            <a:schemeClr val="accent1">
              <a:lumMod val="75000"/>
            </a:schemeClr>
          </a:solidFill>
          <a:extLst/>
        </p:spPr>
      </p:pic>
      <p:sp>
        <p:nvSpPr>
          <p:cNvPr id="5" name="Прямоугольник 4"/>
          <p:cNvSpPr/>
          <p:nvPr/>
        </p:nvSpPr>
        <p:spPr>
          <a:xfrm>
            <a:off x="3563888" y="260648"/>
            <a:ext cx="5328592" cy="1323439"/>
          </a:xfrm>
          <a:prstGeom prst="rect">
            <a:avLst/>
          </a:prstGeom>
        </p:spPr>
        <p:txBody>
          <a:bodyPr wrap="square">
            <a:spAutoFit/>
          </a:bodyPr>
          <a:lstStyle/>
          <a:p>
            <a:pPr algn="ctr"/>
            <a:r>
              <a:rPr lang="uk-UA" sz="2000" b="1" dirty="0">
                <a:solidFill>
                  <a:schemeClr val="bg1"/>
                </a:solidFill>
                <a:effectLst>
                  <a:outerShdw blurRad="38100" dist="38100" dir="2700000" algn="tl">
                    <a:srgbClr val="C0C0C0"/>
                  </a:outerShdw>
                </a:effectLst>
                <a:latin typeface="Times New Roman" pitchFamily="18" charset="0"/>
                <a:cs typeface="Times New Roman" pitchFamily="18" charset="0"/>
              </a:rPr>
              <a:t>Про підсумки роботи Відділу у </a:t>
            </a:r>
            <a:endParaRPr lang="uk-UA" sz="2000" b="1" dirty="0" smtClean="0">
              <a:solidFill>
                <a:schemeClr val="bg1"/>
              </a:solidFill>
              <a:effectLst>
                <a:outerShdw blurRad="38100" dist="38100" dir="2700000" algn="tl">
                  <a:srgbClr val="C0C0C0"/>
                </a:outerShdw>
              </a:effectLst>
              <a:latin typeface="Times New Roman" pitchFamily="18" charset="0"/>
              <a:cs typeface="Times New Roman" pitchFamily="18" charset="0"/>
            </a:endParaRPr>
          </a:p>
          <a:p>
            <a:pPr algn="ctr"/>
            <a:r>
              <a:rPr lang="uk-UA" sz="2000" b="1" dirty="0" smtClean="0">
                <a:solidFill>
                  <a:schemeClr val="bg1"/>
                </a:solidFill>
                <a:effectLst>
                  <a:outerShdw blurRad="38100" dist="38100" dir="2700000" algn="tl">
                    <a:srgbClr val="C0C0C0"/>
                  </a:outerShdw>
                </a:effectLst>
                <a:latin typeface="Times New Roman" pitchFamily="18" charset="0"/>
                <a:cs typeface="Times New Roman" pitchFamily="18" charset="0"/>
              </a:rPr>
              <a:t>Великоберезнянському районі </a:t>
            </a:r>
            <a:r>
              <a:rPr lang="uk-UA" sz="2000" b="1" dirty="0">
                <a:solidFill>
                  <a:schemeClr val="bg1"/>
                </a:solidFill>
                <a:effectLst>
                  <a:outerShdw blurRad="38100" dist="38100" dir="2700000" algn="tl">
                    <a:srgbClr val="C0C0C0"/>
                  </a:outerShdw>
                </a:effectLst>
                <a:latin typeface="Times New Roman" pitchFamily="18" charset="0"/>
                <a:cs typeface="Times New Roman" pitchFamily="18" charset="0"/>
              </a:rPr>
              <a:t/>
            </a:r>
            <a:br>
              <a:rPr lang="uk-UA" sz="2000" b="1" dirty="0">
                <a:solidFill>
                  <a:schemeClr val="bg1"/>
                </a:solidFill>
                <a:effectLst>
                  <a:outerShdw blurRad="38100" dist="38100" dir="2700000" algn="tl">
                    <a:srgbClr val="C0C0C0"/>
                  </a:outerShdw>
                </a:effectLst>
                <a:latin typeface="Times New Roman" pitchFamily="18" charset="0"/>
                <a:cs typeface="Times New Roman" pitchFamily="18" charset="0"/>
              </a:rPr>
            </a:br>
            <a:r>
              <a:rPr lang="uk-UA" sz="2000" b="1" dirty="0">
                <a:solidFill>
                  <a:schemeClr val="bg1"/>
                </a:solidFill>
                <a:effectLst>
                  <a:outerShdw blurRad="38100" dist="38100" dir="2700000" algn="tl">
                    <a:srgbClr val="C0C0C0"/>
                  </a:outerShdw>
                </a:effectLst>
                <a:latin typeface="Times New Roman" pitchFamily="18" charset="0"/>
                <a:cs typeface="Times New Roman" pitchFamily="18" charset="0"/>
              </a:rPr>
              <a:t>Головного управління Держгеокадастру у </a:t>
            </a:r>
            <a:br>
              <a:rPr lang="uk-UA" sz="2000" b="1" dirty="0">
                <a:solidFill>
                  <a:schemeClr val="bg1"/>
                </a:solidFill>
                <a:effectLst>
                  <a:outerShdw blurRad="38100" dist="38100" dir="2700000" algn="tl">
                    <a:srgbClr val="C0C0C0"/>
                  </a:outerShdw>
                </a:effectLst>
                <a:latin typeface="Times New Roman" pitchFamily="18" charset="0"/>
                <a:cs typeface="Times New Roman" pitchFamily="18" charset="0"/>
              </a:rPr>
            </a:br>
            <a:r>
              <a:rPr lang="uk-UA" sz="2000" b="1" dirty="0">
                <a:solidFill>
                  <a:schemeClr val="bg1"/>
                </a:solidFill>
                <a:effectLst>
                  <a:outerShdw blurRad="38100" dist="38100" dir="2700000" algn="tl">
                    <a:srgbClr val="C0C0C0"/>
                  </a:outerShdw>
                </a:effectLst>
                <a:latin typeface="Times New Roman" pitchFamily="18" charset="0"/>
                <a:cs typeface="Times New Roman" pitchFamily="18" charset="0"/>
              </a:rPr>
              <a:t>Закарпатській області за 2018 </a:t>
            </a:r>
            <a:r>
              <a:rPr lang="uk-UA" sz="2000" b="1" dirty="0" smtClean="0">
                <a:solidFill>
                  <a:schemeClr val="bg1"/>
                </a:solidFill>
                <a:effectLst>
                  <a:outerShdw blurRad="38100" dist="38100" dir="2700000" algn="tl">
                    <a:srgbClr val="C0C0C0"/>
                  </a:outerShdw>
                </a:effectLst>
                <a:latin typeface="Times New Roman" pitchFamily="18" charset="0"/>
                <a:cs typeface="Times New Roman" pitchFamily="18" charset="0"/>
              </a:rPr>
              <a:t>рік</a:t>
            </a:r>
            <a:endParaRPr lang="uk-UA" sz="2000" dirty="0"/>
          </a:p>
        </p:txBody>
      </p:sp>
      <p:sp>
        <p:nvSpPr>
          <p:cNvPr id="6" name="TextBox 5"/>
          <p:cNvSpPr txBox="1"/>
          <p:nvPr/>
        </p:nvSpPr>
        <p:spPr>
          <a:xfrm>
            <a:off x="683568" y="5445224"/>
            <a:ext cx="7893921" cy="769937"/>
          </a:xfrm>
          <a:prstGeom prst="rect">
            <a:avLst/>
          </a:prstGeom>
          <a:noFill/>
        </p:spPr>
        <p:txBody>
          <a:bodyPr wrap="square">
            <a:spAutoFit/>
          </a:bodyPr>
          <a:lstStyle/>
          <a:p>
            <a:pPr algn="ctr" eaLnBrk="1" fontAlgn="auto" hangingPunct="1">
              <a:spcBef>
                <a:spcPts val="0"/>
              </a:spcBef>
              <a:spcAft>
                <a:spcPts val="0"/>
              </a:spcAft>
              <a:defRPr/>
            </a:pPr>
            <a:r>
              <a:rPr lang="uk-UA" sz="4400" b="1" spc="300"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ДЯКУЮ ЗА УВАГУ</a:t>
            </a:r>
          </a:p>
        </p:txBody>
      </p:sp>
    </p:spTree>
    <p:extLst>
      <p:ext uri="{BB962C8B-B14F-4D97-AF65-F5344CB8AC3E}">
        <p14:creationId xmlns:p14="http://schemas.microsoft.com/office/powerpoint/2010/main" val="958957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052736"/>
            <a:ext cx="8640959" cy="5688632"/>
          </a:xfrm>
        </p:spPr>
        <p:txBody>
          <a:bodyPr>
            <a:noAutofit/>
          </a:bodyPr>
          <a:lstStyle/>
          <a:p>
            <a:r>
              <a:rPr lang="uk-UA" sz="1000" dirty="0">
                <a:solidFill>
                  <a:schemeClr val="tx1"/>
                </a:solidFill>
              </a:rPr>
              <a:t>1. Про підсумки роботи головного управління Держгеокадастру у Закарпатській області за 2018 рік.</a:t>
            </a:r>
          </a:p>
          <a:p>
            <a:r>
              <a:rPr lang="uk-UA" sz="1000" dirty="0">
                <a:solidFill>
                  <a:schemeClr val="tx1"/>
                </a:solidFill>
              </a:rPr>
              <a:t>1.1. Про підсумки роботи відділу у Великоберезнянському районі головного управління Держгеокадастру у Закарпатській області за 2018 рік.</a:t>
            </a:r>
          </a:p>
          <a:p>
            <a:r>
              <a:rPr lang="uk-UA" sz="1000" dirty="0">
                <a:solidFill>
                  <a:schemeClr val="tx1"/>
                </a:solidFill>
              </a:rPr>
              <a:t>Доповідає: </a:t>
            </a:r>
            <a:r>
              <a:rPr lang="uk-UA" sz="1000" b="1" dirty="0">
                <a:solidFill>
                  <a:schemeClr val="tx1"/>
                </a:solidFill>
              </a:rPr>
              <a:t>Пугач І.І. </a:t>
            </a:r>
            <a:r>
              <a:rPr lang="uk-UA" sz="1000" dirty="0">
                <a:solidFill>
                  <a:schemeClr val="tx1"/>
                </a:solidFill>
              </a:rPr>
              <a:t>– начальник відділу у Великоберезнянському районі Головного управління Держгеокадастру у Закарпатській області.</a:t>
            </a:r>
          </a:p>
          <a:p>
            <a:r>
              <a:rPr lang="uk-UA" sz="1000" dirty="0">
                <a:solidFill>
                  <a:schemeClr val="tx1"/>
                </a:solidFill>
              </a:rPr>
              <a:t>1.2. Про підсумки роботи відділу у рахівському районі головного управління Держгеокадастру у Закарпатській області за 2018 рік.</a:t>
            </a:r>
          </a:p>
          <a:p>
            <a:r>
              <a:rPr lang="uk-UA" sz="1000" dirty="0">
                <a:solidFill>
                  <a:schemeClr val="tx1"/>
                </a:solidFill>
              </a:rPr>
              <a:t>Доповідає: </a:t>
            </a:r>
            <a:r>
              <a:rPr lang="uk-UA" sz="1000" b="1" dirty="0">
                <a:solidFill>
                  <a:schemeClr val="tx1"/>
                </a:solidFill>
              </a:rPr>
              <a:t>Дзядів Ю.Й. </a:t>
            </a:r>
            <a:r>
              <a:rPr lang="uk-UA" sz="1000" dirty="0">
                <a:solidFill>
                  <a:schemeClr val="tx1"/>
                </a:solidFill>
              </a:rPr>
              <a:t>– начальник відділу у Рахівському районі Головного управління Держгеокадастру у Закарпатській області.</a:t>
            </a:r>
          </a:p>
          <a:p>
            <a:r>
              <a:rPr lang="uk-UA" sz="1000" dirty="0">
                <a:solidFill>
                  <a:schemeClr val="tx1"/>
                </a:solidFill>
              </a:rPr>
              <a:t>2. Про стан виконання плану-графіку продажу прав оренди на земельні ділянки сільськогосподарського призначення державної власності територіальними органами Держгеокадастру.</a:t>
            </a:r>
          </a:p>
          <a:p>
            <a:r>
              <a:rPr lang="uk-UA" sz="1000" dirty="0">
                <a:solidFill>
                  <a:schemeClr val="tx1"/>
                </a:solidFill>
              </a:rPr>
              <a:t>Доповідає: </a:t>
            </a:r>
            <a:r>
              <a:rPr lang="uk-UA" sz="1000" b="1" dirty="0">
                <a:solidFill>
                  <a:schemeClr val="tx1"/>
                </a:solidFill>
              </a:rPr>
              <a:t>Суфеляк О.М. </a:t>
            </a:r>
            <a:r>
              <a:rPr lang="uk-UA" sz="1000" dirty="0">
                <a:solidFill>
                  <a:schemeClr val="tx1"/>
                </a:solidFill>
              </a:rPr>
              <a:t>– начальник відділу ринку та оцінки земель Головного управління Держгеокадастру у Закарпатській області.</a:t>
            </a:r>
          </a:p>
          <a:p>
            <a:r>
              <a:rPr lang="uk-UA" sz="1000" dirty="0">
                <a:solidFill>
                  <a:schemeClr val="tx1"/>
                </a:solidFill>
              </a:rPr>
              <a:t>3. Про реалізацію постанови Кабінету Міністрів України від 21 червня 2017 року№ 688 “Деякі питання реалізації пілотного проекту із запровадження електронних земельних торгів і забезпечення зберігання та захисту даних під час їх проведення”.</a:t>
            </a:r>
          </a:p>
          <a:p>
            <a:r>
              <a:rPr lang="uk-UA" sz="1000" dirty="0">
                <a:solidFill>
                  <a:schemeClr val="tx1"/>
                </a:solidFill>
              </a:rPr>
              <a:t>Доповідає: </a:t>
            </a:r>
            <a:r>
              <a:rPr lang="uk-UA" sz="1000" b="1" dirty="0">
                <a:solidFill>
                  <a:schemeClr val="tx1"/>
                </a:solidFill>
              </a:rPr>
              <a:t>Суфеляк О.М. </a:t>
            </a:r>
            <a:r>
              <a:rPr lang="uk-UA" sz="1000" dirty="0">
                <a:solidFill>
                  <a:schemeClr val="tx1"/>
                </a:solidFill>
              </a:rPr>
              <a:t>– начальник відділу ринку та оцінки земель Головного управління Держгеокадастру у Закарпатській області.</a:t>
            </a:r>
          </a:p>
          <a:p>
            <a:r>
              <a:rPr lang="uk-UA" sz="1000" dirty="0">
                <a:solidFill>
                  <a:schemeClr val="tx1"/>
                </a:solidFill>
              </a:rPr>
              <a:t>4. Про стан підготовки та проведення планових заходів державного нагляду(контролю) щодо додержання суб'єктами господарювання вимог законодавства у сфері топографо-геодезичної і картографічної діяльності та ведення Інтегрованої автоматизованої системи державного нагляду (контролю).</a:t>
            </a:r>
          </a:p>
          <a:p>
            <a:r>
              <a:rPr lang="uk-UA" sz="1000" dirty="0">
                <a:solidFill>
                  <a:schemeClr val="tx1"/>
                </a:solidFill>
              </a:rPr>
              <a:t>Доповідає: </a:t>
            </a:r>
            <a:r>
              <a:rPr lang="uk-UA" sz="1000" b="1" dirty="0">
                <a:solidFill>
                  <a:schemeClr val="tx1"/>
                </a:solidFill>
              </a:rPr>
              <a:t>Ломпарт Г.В</a:t>
            </a:r>
            <a:r>
              <a:rPr lang="uk-UA" sz="1000" dirty="0">
                <a:solidFill>
                  <a:schemeClr val="tx1"/>
                </a:solidFill>
              </a:rPr>
              <a:t>. - начальник відділу державного геодезичного нагляду Головного управління Держгеокадастру у Закарпатській області.</a:t>
            </a:r>
          </a:p>
          <a:p>
            <a:r>
              <a:rPr lang="uk-UA" sz="1000" dirty="0">
                <a:solidFill>
                  <a:schemeClr val="tx1"/>
                </a:solidFill>
              </a:rPr>
              <a:t>5. Про стан виконання планів роботи Управління контролю за використанням та охороною земель, які діють у складі головного управління Держгеокадастру в області за 2018 рік, та забезпечення стягнення шкоди, заподіяної внаслідок самовільного зайняття земельних ділянок, використання земельних ділянок не за цільовим призначенням, зняття ґрунтового покриву (родючого ґрунту) без спеціального дозволу за 2017-2018 роки.</a:t>
            </a:r>
          </a:p>
          <a:p>
            <a:r>
              <a:rPr lang="uk-UA" sz="1000" dirty="0">
                <a:solidFill>
                  <a:schemeClr val="tx1"/>
                </a:solidFill>
              </a:rPr>
              <a:t>Доповідає: </a:t>
            </a:r>
            <a:r>
              <a:rPr lang="uk-UA" sz="1000" b="1" dirty="0">
                <a:solidFill>
                  <a:schemeClr val="tx1"/>
                </a:solidFill>
              </a:rPr>
              <a:t>Голуб І.М</a:t>
            </a:r>
            <a:r>
              <a:rPr lang="uk-UA" sz="1000" dirty="0">
                <a:solidFill>
                  <a:schemeClr val="tx1"/>
                </a:solidFill>
              </a:rPr>
              <a:t>. – заступник начальника Головного управління - начальник управління з контролю за використанням та охороною земель</a:t>
            </a:r>
          </a:p>
          <a:p>
            <a:r>
              <a:rPr lang="uk-UA" sz="1000" dirty="0">
                <a:solidFill>
                  <a:schemeClr val="tx1"/>
                </a:solidFill>
              </a:rPr>
              <a:t>6. Про перетворення матеріалів Державного фонду документації із землеустрою в електронний (цифровий) вигляд.</a:t>
            </a:r>
          </a:p>
          <a:p>
            <a:r>
              <a:rPr lang="uk-UA" sz="1000" dirty="0">
                <a:solidFill>
                  <a:schemeClr val="tx1"/>
                </a:solidFill>
              </a:rPr>
              <a:t>Доповідає: </a:t>
            </a:r>
            <a:r>
              <a:rPr lang="uk-UA" sz="1000" b="1" dirty="0">
                <a:solidFill>
                  <a:schemeClr val="tx1"/>
                </a:solidFill>
              </a:rPr>
              <a:t>Бомбушкар В.О.</a:t>
            </a:r>
            <a:r>
              <a:rPr lang="uk-UA" sz="1000" dirty="0">
                <a:solidFill>
                  <a:schemeClr val="tx1"/>
                </a:solidFill>
              </a:rPr>
              <a:t> – начальник управління землеустрою та охорони земель Головного управління Держгеокадастру у Закарпатській області.</a:t>
            </a:r>
          </a:p>
          <a:p>
            <a:r>
              <a:rPr lang="uk-UA" sz="1000" dirty="0">
                <a:solidFill>
                  <a:schemeClr val="tx1"/>
                </a:solidFill>
              </a:rPr>
              <a:t>7. Про координацію роботи державних підприємств.</a:t>
            </a:r>
          </a:p>
          <a:p>
            <a:r>
              <a:rPr lang="uk-UA" sz="1000" dirty="0">
                <a:solidFill>
                  <a:schemeClr val="tx1"/>
                </a:solidFill>
              </a:rPr>
              <a:t>Доповідає: </a:t>
            </a:r>
            <a:r>
              <a:rPr lang="uk-UA" sz="1000" b="1" dirty="0">
                <a:solidFill>
                  <a:schemeClr val="tx1"/>
                </a:solidFill>
              </a:rPr>
              <a:t>Хранюк Б.Б.</a:t>
            </a:r>
            <a:r>
              <a:rPr lang="uk-UA" sz="1000" dirty="0">
                <a:solidFill>
                  <a:schemeClr val="tx1"/>
                </a:solidFill>
              </a:rPr>
              <a:t>- начальник юридичного управління Головного управління Держгеокадастру у Закарпатській області.</a:t>
            </a:r>
          </a:p>
          <a:p>
            <a:r>
              <a:rPr lang="uk-UA" sz="1000" dirty="0">
                <a:solidFill>
                  <a:schemeClr val="tx1"/>
                </a:solidFill>
              </a:rPr>
              <a:t>8. Про стан проведення державної реєстрації права власності на об’єкти</a:t>
            </a:r>
            <a:br>
              <a:rPr lang="uk-UA" sz="1000" dirty="0">
                <a:solidFill>
                  <a:schemeClr val="tx1"/>
                </a:solidFill>
              </a:rPr>
            </a:br>
            <a:r>
              <a:rPr lang="uk-UA" sz="1000" dirty="0">
                <a:solidFill>
                  <a:schemeClr val="tx1"/>
                </a:solidFill>
              </a:rPr>
              <a:t>нерухомого майна та земельні ділянки</a:t>
            </a:r>
          </a:p>
          <a:p>
            <a:r>
              <a:rPr lang="uk-UA" sz="1000" dirty="0">
                <a:solidFill>
                  <a:schemeClr val="tx1"/>
                </a:solidFill>
              </a:rPr>
              <a:t>Доповідає:</a:t>
            </a:r>
            <a:r>
              <a:rPr lang="uk-UA" sz="1000" b="1" dirty="0">
                <a:solidFill>
                  <a:schemeClr val="tx1"/>
                </a:solidFill>
              </a:rPr>
              <a:t> Хранюк Б.Б.</a:t>
            </a:r>
            <a:r>
              <a:rPr lang="uk-UA" sz="1000" dirty="0">
                <a:solidFill>
                  <a:schemeClr val="tx1"/>
                </a:solidFill>
              </a:rPr>
              <a:t>- начальник юридичного управління Головного управління Держгеокадастру у Закарпатській області.</a:t>
            </a:r>
          </a:p>
          <a:p>
            <a:r>
              <a:rPr lang="uk-UA" sz="1000" dirty="0">
                <a:solidFill>
                  <a:schemeClr val="tx1"/>
                </a:solidFill>
              </a:rPr>
              <a:t>9. Про стан виконавської дисципліни в частині дотримання термінів розгляду звернень громадян і запитів на публічну інформацію та звернень і запитів народних депутатів України.</a:t>
            </a:r>
          </a:p>
          <a:p>
            <a:r>
              <a:rPr lang="uk-UA" sz="1000" dirty="0">
                <a:solidFill>
                  <a:schemeClr val="tx1"/>
                </a:solidFill>
              </a:rPr>
              <a:t>Доповідає: </a:t>
            </a:r>
            <a:r>
              <a:rPr lang="uk-UA" sz="1000" b="1" dirty="0">
                <a:solidFill>
                  <a:schemeClr val="tx1"/>
                </a:solidFill>
              </a:rPr>
              <a:t>Сюсько О.К. </a:t>
            </a:r>
            <a:r>
              <a:rPr lang="uk-UA" sz="1000" dirty="0">
                <a:solidFill>
                  <a:schemeClr val="tx1"/>
                </a:solidFill>
              </a:rPr>
              <a:t>- начальник управління адміністративно</a:t>
            </a:r>
          </a:p>
          <a:p>
            <a:r>
              <a:rPr lang="uk-UA" sz="1000" dirty="0">
                <a:solidFill>
                  <a:schemeClr val="tx1"/>
                </a:solidFill>
              </a:rPr>
              <a:t>організаційного забезпечення Головного управління Держгеокадастру у Закарпатській області.</a:t>
            </a:r>
            <a:r>
              <a:rPr lang="uk-UA" sz="1000" dirty="0" smtClean="0">
                <a:solidFill>
                  <a:schemeClr val="tx1"/>
                </a:solidFill>
              </a:rPr>
              <a:t>.</a:t>
            </a:r>
            <a:endParaRPr lang="uk-UA" sz="1000" u="sng" dirty="0">
              <a:solidFill>
                <a:schemeClr val="tx1"/>
              </a:solidFill>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a:xfrm>
            <a:off x="467544" y="260648"/>
            <a:ext cx="8229600" cy="858424"/>
          </a:xfrm>
        </p:spPr>
        <p:txBody>
          <a:bodyPr>
            <a:normAutofit/>
          </a:bodyPr>
          <a:lstStyle/>
          <a:p>
            <a:r>
              <a:rPr lang="uk-UA" sz="2000" u="sng" dirty="0" smtClean="0">
                <a:latin typeface="Times New Roman" panose="02020603050405020304" pitchFamily="18" charset="0"/>
                <a:cs typeface="Times New Roman" panose="02020603050405020304" pitchFamily="18" charset="0"/>
              </a:rPr>
              <a:t>Порядок денний колегії</a:t>
            </a:r>
            <a:br>
              <a:rPr lang="uk-UA" sz="2000" u="sng" dirty="0" smtClean="0">
                <a:latin typeface="Times New Roman" panose="02020603050405020304" pitchFamily="18" charset="0"/>
                <a:cs typeface="Times New Roman" panose="02020603050405020304" pitchFamily="18" charset="0"/>
              </a:rPr>
            </a:br>
            <a:r>
              <a:rPr lang="uk-UA" sz="2000" u="sng" dirty="0" smtClean="0">
                <a:latin typeface="Times New Roman" panose="02020603050405020304" pitchFamily="18" charset="0"/>
                <a:cs typeface="Times New Roman" panose="02020603050405020304" pitchFamily="18" charset="0"/>
              </a:rPr>
              <a:t>Головного управління Держгеокадастру у Закарпатській області </a:t>
            </a:r>
            <a:endParaRPr lang="uk-UA" sz="20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7399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1434488"/>
          </a:xfrm>
        </p:spPr>
        <p:txBody>
          <a:bodyPr>
            <a:noAutofit/>
          </a:bodyPr>
          <a:lstStyle/>
          <a:p>
            <a:pPr>
              <a:defRPr/>
            </a:pPr>
            <a:r>
              <a:rPr lang="uk-UA" sz="2000" b="1" dirty="0">
                <a:solidFill>
                  <a:schemeClr val="bg1"/>
                </a:solidFill>
                <a:effectLst>
                  <a:outerShdw blurRad="38100" dist="38100" dir="2700000" algn="tl">
                    <a:srgbClr val="C0C0C0"/>
                  </a:outerShdw>
                </a:effectLst>
                <a:latin typeface="Times New Roman" pitchFamily="18" charset="0"/>
                <a:cs typeface="Times New Roman" pitchFamily="18" charset="0"/>
              </a:rPr>
              <a:t>Про підсумки роботи Відділу у Рахівському районі </a:t>
            </a:r>
            <a:br>
              <a:rPr lang="uk-UA" sz="2000" b="1" dirty="0">
                <a:solidFill>
                  <a:schemeClr val="bg1"/>
                </a:solidFill>
                <a:effectLst>
                  <a:outerShdw blurRad="38100" dist="38100" dir="2700000" algn="tl">
                    <a:srgbClr val="C0C0C0"/>
                  </a:outerShdw>
                </a:effectLst>
                <a:latin typeface="Times New Roman" pitchFamily="18" charset="0"/>
                <a:cs typeface="Times New Roman" pitchFamily="18" charset="0"/>
              </a:rPr>
            </a:br>
            <a:r>
              <a:rPr lang="uk-UA" sz="2000" b="1" dirty="0">
                <a:solidFill>
                  <a:schemeClr val="bg1"/>
                </a:solidFill>
                <a:effectLst>
                  <a:outerShdw blurRad="38100" dist="38100" dir="2700000" algn="tl">
                    <a:srgbClr val="C0C0C0"/>
                  </a:outerShdw>
                </a:effectLst>
                <a:latin typeface="Times New Roman" pitchFamily="18" charset="0"/>
                <a:cs typeface="Times New Roman" pitchFamily="18" charset="0"/>
              </a:rPr>
              <a:t>Головного управління Держгеокадастру у </a:t>
            </a:r>
            <a:br>
              <a:rPr lang="uk-UA" sz="2000" b="1" dirty="0">
                <a:solidFill>
                  <a:schemeClr val="bg1"/>
                </a:solidFill>
                <a:effectLst>
                  <a:outerShdw blurRad="38100" dist="38100" dir="2700000" algn="tl">
                    <a:srgbClr val="C0C0C0"/>
                  </a:outerShdw>
                </a:effectLst>
                <a:latin typeface="Times New Roman" pitchFamily="18" charset="0"/>
                <a:cs typeface="Times New Roman" pitchFamily="18" charset="0"/>
              </a:rPr>
            </a:br>
            <a:r>
              <a:rPr lang="uk-UA" sz="2000" b="1" dirty="0">
                <a:solidFill>
                  <a:schemeClr val="bg1"/>
                </a:solidFill>
                <a:effectLst>
                  <a:outerShdw blurRad="38100" dist="38100" dir="2700000" algn="tl">
                    <a:srgbClr val="C0C0C0"/>
                  </a:outerShdw>
                </a:effectLst>
                <a:latin typeface="Times New Roman" pitchFamily="18" charset="0"/>
                <a:cs typeface="Times New Roman" pitchFamily="18" charset="0"/>
              </a:rPr>
              <a:t>Закарпатській області за 2018 рік</a:t>
            </a:r>
            <a:br>
              <a:rPr lang="uk-UA" sz="2000" b="1" dirty="0">
                <a:solidFill>
                  <a:schemeClr val="bg1"/>
                </a:solidFill>
                <a:effectLst>
                  <a:outerShdw blurRad="38100" dist="38100" dir="2700000" algn="tl">
                    <a:srgbClr val="C0C0C0"/>
                  </a:outerShdw>
                </a:effectLst>
                <a:latin typeface="Times New Roman" pitchFamily="18" charset="0"/>
                <a:cs typeface="Times New Roman" pitchFamily="18" charset="0"/>
              </a:rPr>
            </a:br>
            <a:endParaRPr lang="uk-UA" sz="2000" u="sng" dirty="0"/>
          </a:p>
        </p:txBody>
      </p:sp>
      <p:pic>
        <p:nvPicPr>
          <p:cNvPr id="5" name="Picture 11" descr="z_60eb63cf"/>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251520" y="1700808"/>
            <a:ext cx="8712968" cy="490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ger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055" y="1754648"/>
            <a:ext cx="792087" cy="8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Объект 6"/>
          <p:cNvGraphicFramePr>
            <a:graphicFrameLocks noChangeAspect="1"/>
          </p:cNvGraphicFramePr>
          <p:nvPr>
            <p:extLst>
              <p:ext uri="{D42A27DB-BD31-4B8C-83A1-F6EECF244321}">
                <p14:modId xmlns:p14="http://schemas.microsoft.com/office/powerpoint/2010/main" val="227475346"/>
              </p:ext>
            </p:extLst>
          </p:nvPr>
        </p:nvGraphicFramePr>
        <p:xfrm>
          <a:off x="5467359" y="1754648"/>
          <a:ext cx="3401358" cy="2106400"/>
        </p:xfrm>
        <a:graphic>
          <a:graphicData uri="http://schemas.openxmlformats.org/presentationml/2006/ole">
            <mc:AlternateContent xmlns:mc="http://schemas.openxmlformats.org/markup-compatibility/2006">
              <mc:Choice xmlns:v="urn:schemas-microsoft-com:vml" Requires="v">
                <p:oleObj spid="_x0000_s1121" name="Рисунок" r:id="rId5" imgW="876363" imgH="724217" progId="Word.Picture.8">
                  <p:embed/>
                </p:oleObj>
              </mc:Choice>
              <mc:Fallback>
                <p:oleObj name="Рисунок" r:id="rId5" imgW="876363" imgH="724217" progId="Word.Picture.8">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7359" y="1754648"/>
                        <a:ext cx="3401358" cy="21064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20620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720080"/>
          </a:xfrm>
        </p:spPr>
        <p:txBody>
          <a:bodyPr>
            <a:normAutofit fontScale="90000"/>
          </a:bodyPr>
          <a:lstStyle/>
          <a:p>
            <a:r>
              <a:rPr lang="uk-UA" altLang="uk-UA" b="1" dirty="0">
                <a:solidFill>
                  <a:srgbClr val="008000"/>
                </a:solidFill>
              </a:rPr>
              <a:t>Р а х і в с ь к и й  р а й о </a:t>
            </a:r>
            <a:r>
              <a:rPr lang="uk-UA" altLang="uk-UA" b="1" dirty="0" smtClean="0">
                <a:solidFill>
                  <a:srgbClr val="008000"/>
                </a:solidFill>
              </a:rPr>
              <a:t>н</a:t>
            </a:r>
            <a:endParaRPr lang="uk-UA" dirty="0"/>
          </a:p>
        </p:txBody>
      </p:sp>
      <p:pic>
        <p:nvPicPr>
          <p:cNvPr id="9" name="Picture 6" descr="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517232"/>
            <a:ext cx="8640960" cy="113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Содержимое 12"/>
          <p:cNvSpPr txBox="1">
            <a:spLocks/>
          </p:cNvSpPr>
          <p:nvPr/>
        </p:nvSpPr>
        <p:spPr bwMode="auto">
          <a:xfrm>
            <a:off x="539552" y="1196752"/>
            <a:ext cx="3888432" cy="469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uk-UA" altLang="uk-UA" sz="2200" dirty="0">
                <a:latin typeface="Times New Roman" pitchFamily="18" charset="0"/>
                <a:cs typeface="Times New Roman" pitchFamily="18" charset="0"/>
              </a:rPr>
              <a:t>Рахівський район – за  територією  найбільший в області, його територія становить 189 210,00  га або 14,84 % від території Закарпатської області. </a:t>
            </a:r>
          </a:p>
          <a:p>
            <a:endParaRPr lang="uk-UA" altLang="uk-UA" sz="2200" dirty="0">
              <a:latin typeface="Times New Roman" pitchFamily="18" charset="0"/>
              <a:cs typeface="Times New Roman" pitchFamily="18" charset="0"/>
            </a:endParaRPr>
          </a:p>
          <a:p>
            <a:r>
              <a:rPr lang="uk-UA" altLang="uk-UA" sz="2200" dirty="0">
                <a:latin typeface="Times New Roman" pitchFamily="18" charset="0"/>
                <a:cs typeface="Times New Roman" pitchFamily="18" charset="0"/>
              </a:rPr>
              <a:t>Район граничить із Івано-Франківською областю й Румунією, на Рахівщині бере свій початок </a:t>
            </a:r>
            <a:r>
              <a:rPr lang="ru-RU" altLang="uk-UA" sz="2200" dirty="0">
                <a:latin typeface="Times New Roman" pitchFamily="18" charset="0"/>
                <a:cs typeface="Times New Roman" pitchFamily="18" charset="0"/>
              </a:rPr>
              <a:t>головна </a:t>
            </a:r>
            <a:r>
              <a:rPr lang="uk-UA" altLang="uk-UA" sz="2200" dirty="0" smtClean="0">
                <a:latin typeface="Times New Roman" pitchFamily="18" charset="0"/>
                <a:cs typeface="Times New Roman" pitchFamily="18" charset="0"/>
              </a:rPr>
              <a:t>водна</a:t>
            </a:r>
            <a:r>
              <a:rPr lang="ru-RU" altLang="uk-UA" sz="2200" dirty="0" smtClean="0">
                <a:latin typeface="Times New Roman" pitchFamily="18" charset="0"/>
                <a:cs typeface="Times New Roman" pitchFamily="18" charset="0"/>
              </a:rPr>
              <a:t> </a:t>
            </a:r>
            <a:r>
              <a:rPr lang="ru-RU" altLang="uk-UA" sz="2200" dirty="0">
                <a:latin typeface="Times New Roman" pitchFamily="18" charset="0"/>
                <a:cs typeface="Times New Roman" pitchFamily="18" charset="0"/>
              </a:rPr>
              <a:t>артерія Закарпаття, найдовша притока Дунаю – річка Тиса</a:t>
            </a:r>
            <a:r>
              <a:rPr lang="uk-UA" altLang="uk-UA" sz="2200" dirty="0">
                <a:latin typeface="Times New Roman" pitchFamily="18" charset="0"/>
                <a:cs typeface="Times New Roman" pitchFamily="18" charset="0"/>
              </a:rPr>
              <a:t>. </a:t>
            </a:r>
            <a:endParaRPr lang="uk-UA" altLang="uk-UA" sz="2200" b="1" dirty="0"/>
          </a:p>
          <a:p>
            <a:pPr>
              <a:buFont typeface="Arial" charset="0"/>
              <a:buNone/>
            </a:pPr>
            <a:endParaRPr lang="ru-RU" altLang="uk-UA" sz="2200" dirty="0">
              <a:latin typeface="Times New Roman" pitchFamily="18" charset="0"/>
              <a:cs typeface="Times New Roman" pitchFamily="18" charset="0"/>
            </a:endParaRPr>
          </a:p>
          <a:p>
            <a:pPr>
              <a:lnSpc>
                <a:spcPct val="90000"/>
              </a:lnSpc>
              <a:spcBef>
                <a:spcPts val="1000"/>
              </a:spcBef>
              <a:buFont typeface="Arial" charset="0"/>
              <a:buChar char="•"/>
            </a:pPr>
            <a:endParaRPr lang="uk-UA" altLang="uk-UA" sz="2200" dirty="0">
              <a:latin typeface="Times New Roman" pitchFamily="18" charset="0"/>
              <a:cs typeface="Times New Roman" pitchFamily="18" charset="0"/>
            </a:endParaRPr>
          </a:p>
          <a:p>
            <a:pPr>
              <a:lnSpc>
                <a:spcPct val="90000"/>
              </a:lnSpc>
              <a:spcBef>
                <a:spcPts val="1000"/>
              </a:spcBef>
              <a:buFont typeface="Arial" charset="0"/>
              <a:buChar char="•"/>
            </a:pPr>
            <a:endParaRPr lang="ru-RU" altLang="uk-UA" sz="2800" dirty="0">
              <a:latin typeface="Calibri" pitchFamily="34" charset="0"/>
            </a:endParaRPr>
          </a:p>
        </p:txBody>
      </p:sp>
      <p:sp>
        <p:nvSpPr>
          <p:cNvPr id="11" name="Содержимое 12"/>
          <p:cNvSpPr txBox="1">
            <a:spLocks/>
          </p:cNvSpPr>
          <p:nvPr/>
        </p:nvSpPr>
        <p:spPr bwMode="auto">
          <a:xfrm>
            <a:off x="4428942" y="1196752"/>
            <a:ext cx="4247514" cy="488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ct val="20000"/>
              </a:spcBef>
            </a:pPr>
            <a:r>
              <a:rPr lang="uk-UA" altLang="uk-UA" sz="2200" dirty="0">
                <a:latin typeface="Times New Roman" pitchFamily="18" charset="0"/>
                <a:cs typeface="Times New Roman" pitchFamily="18" charset="0"/>
              </a:rPr>
              <a:t>Протяжність дороги від Рахова до обласного центру Ужгород приблизно    213 км, з с. Лазещина від межі Івано-Франківської області до межі </a:t>
            </a:r>
          </a:p>
          <a:p>
            <a:pPr eaLnBrk="1" hangingPunct="1">
              <a:lnSpc>
                <a:spcPct val="90000"/>
              </a:lnSpc>
              <a:spcBef>
                <a:spcPct val="20000"/>
              </a:spcBef>
            </a:pPr>
            <a:r>
              <a:rPr lang="uk-UA" altLang="uk-UA" sz="2200" dirty="0">
                <a:latin typeface="Times New Roman" pitchFamily="18" charset="0"/>
                <a:cs typeface="Times New Roman" pitchFamily="18" charset="0"/>
              </a:rPr>
              <a:t>Тячівського району – 87 км.</a:t>
            </a:r>
            <a:endParaRPr lang="ru-RU" altLang="uk-UA" sz="2200" dirty="0">
              <a:latin typeface="Times New Roman" pitchFamily="18" charset="0"/>
              <a:cs typeface="Times New Roman" pitchFamily="18" charset="0"/>
            </a:endParaRPr>
          </a:p>
          <a:p>
            <a:pPr>
              <a:buFont typeface="Arial" charset="0"/>
              <a:buNone/>
            </a:pPr>
            <a:r>
              <a:rPr lang="uk-UA" altLang="uk-UA" sz="2200" dirty="0">
                <a:solidFill>
                  <a:srgbClr val="000000"/>
                </a:solidFill>
                <a:latin typeface="Times New Roman" pitchFamily="18" charset="0"/>
                <a:cs typeface="Times New Roman" pitchFamily="18" charset="0"/>
              </a:rPr>
              <a:t>В районі 32 населені пункти, </a:t>
            </a:r>
          </a:p>
          <a:p>
            <a:pPr>
              <a:buFont typeface="Arial" charset="0"/>
              <a:buNone/>
            </a:pPr>
            <a:r>
              <a:rPr lang="uk-UA" altLang="uk-UA" sz="2200" dirty="0">
                <a:solidFill>
                  <a:srgbClr val="000000"/>
                </a:solidFill>
                <a:latin typeface="Times New Roman" pitchFamily="18" charset="0"/>
                <a:cs typeface="Times New Roman" pitchFamily="18" charset="0"/>
              </a:rPr>
              <a:t>1 міська, 3 селищні та 17 сільських рад</a:t>
            </a:r>
          </a:p>
          <a:p>
            <a:pPr>
              <a:buFont typeface="Arial" charset="0"/>
              <a:buNone/>
            </a:pPr>
            <a:r>
              <a:rPr lang="uk-UA" altLang="uk-UA" sz="2200" dirty="0">
                <a:latin typeface="Times New Roman" pitchFamily="18" charset="0"/>
                <a:cs typeface="Times New Roman" pitchFamily="18" charset="0"/>
              </a:rPr>
              <a:t>Населення району становить приблизно 90 тисяч чоловік, з яких:</a:t>
            </a:r>
            <a:endParaRPr lang="ru-RU" altLang="uk-UA" sz="2200" dirty="0">
              <a:latin typeface="Times New Roman" pitchFamily="18" charset="0"/>
              <a:cs typeface="Times New Roman" pitchFamily="18" charset="0"/>
            </a:endParaRPr>
          </a:p>
          <a:p>
            <a:pPr>
              <a:buFont typeface="Arial" charset="0"/>
              <a:buChar char="•"/>
            </a:pPr>
            <a:r>
              <a:rPr lang="uk-UA" altLang="uk-UA" sz="2200" dirty="0">
                <a:latin typeface="Times New Roman" pitchFamily="18" charset="0"/>
                <a:cs typeface="Times New Roman" pitchFamily="18" charset="0"/>
              </a:rPr>
              <a:t>– міське населення 38 тисяч</a:t>
            </a:r>
            <a:endParaRPr lang="ru-RU" altLang="uk-UA" sz="2200" dirty="0">
              <a:latin typeface="Times New Roman" pitchFamily="18" charset="0"/>
              <a:cs typeface="Times New Roman" pitchFamily="18" charset="0"/>
            </a:endParaRPr>
          </a:p>
          <a:p>
            <a:pPr>
              <a:buFont typeface="Arial" charset="0"/>
              <a:buChar char="•"/>
            </a:pPr>
            <a:r>
              <a:rPr lang="uk-UA" altLang="uk-UA" sz="2200" dirty="0">
                <a:latin typeface="Times New Roman" pitchFamily="18" charset="0"/>
                <a:cs typeface="Times New Roman" pitchFamily="18" charset="0"/>
              </a:rPr>
              <a:t>– сільське населення 52 </a:t>
            </a:r>
            <a:r>
              <a:rPr lang="uk-UA" altLang="uk-UA" sz="2200" dirty="0" smtClean="0">
                <a:latin typeface="Times New Roman" pitchFamily="18" charset="0"/>
                <a:cs typeface="Times New Roman" pitchFamily="18" charset="0"/>
              </a:rPr>
              <a:t>тисячі</a:t>
            </a:r>
            <a:endParaRPr lang="ru-RU" altLang="uk-UA" sz="2200" dirty="0">
              <a:latin typeface="Calibri" pitchFamily="34" charset="0"/>
            </a:endParaRPr>
          </a:p>
        </p:txBody>
      </p:sp>
    </p:spTree>
    <p:extLst>
      <p:ext uri="{BB962C8B-B14F-4D97-AF65-F5344CB8AC3E}">
        <p14:creationId xmlns:p14="http://schemas.microsoft.com/office/powerpoint/2010/main" val="2273260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Documents and Settings\Admin\Рабочий стол\Рисунок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8856984" cy="664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5574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8496944" cy="1108075"/>
          </a:xfrm>
          <a:prstGeom prst="rect">
            <a:avLst/>
          </a:prstGeom>
          <a:noFill/>
        </p:spPr>
        <p:txBody>
          <a:bodyPr wrap="square">
            <a:spAutoFit/>
          </a:bodyPr>
          <a:lstStyle/>
          <a:p>
            <a:pPr algn="ctr" eaLnBrk="1" hangingPunct="1">
              <a:defRPr/>
            </a:pPr>
            <a:r>
              <a:rPr lang="uk-UA" sz="2200" b="1" dirty="0">
                <a:solidFill>
                  <a:schemeClr val="bg1"/>
                </a:solidFill>
                <a:effectLst>
                  <a:outerShdw blurRad="38100" dist="38100" dir="2700000" algn="tl">
                    <a:srgbClr val="C0C0C0"/>
                  </a:outerShdw>
                </a:effectLst>
                <a:latin typeface="Times New Roman" pitchFamily="18" charset="0"/>
                <a:cs typeface="Times New Roman" pitchFamily="18" charset="0"/>
              </a:rPr>
              <a:t> Ведення Державного земельного кадастру </a:t>
            </a:r>
          </a:p>
          <a:p>
            <a:pPr algn="ctr" eaLnBrk="1" hangingPunct="1">
              <a:defRPr/>
            </a:pPr>
            <a:r>
              <a:rPr lang="uk-UA" sz="2200" b="1" dirty="0">
                <a:solidFill>
                  <a:schemeClr val="bg1"/>
                </a:solidFill>
                <a:effectLst>
                  <a:outerShdw blurRad="38100" dist="38100" dir="2700000" algn="tl">
                    <a:srgbClr val="C0C0C0"/>
                  </a:outerShdw>
                </a:effectLst>
                <a:latin typeface="Times New Roman" pitchFamily="18" charset="0"/>
                <a:cs typeface="Times New Roman" pitchFamily="18" charset="0"/>
              </a:rPr>
              <a:t>Відділом у Рахівському районі Головного управління Держгеокадастру у Закарпатській області за 2018 рік</a:t>
            </a:r>
            <a:endParaRPr lang="ru-RU" sz="2200" b="1"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5" name="Rectangle 13"/>
          <p:cNvSpPr>
            <a:spLocks/>
          </p:cNvSpPr>
          <p:nvPr/>
        </p:nvSpPr>
        <p:spPr bwMode="auto">
          <a:xfrm>
            <a:off x="311402" y="1700808"/>
            <a:ext cx="8509070"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0000"/>
              </a:lnSpc>
              <a:spcBef>
                <a:spcPts val="1000"/>
              </a:spcBef>
              <a:buFont typeface="Arial" charset="0"/>
              <a:buChar char="•"/>
            </a:pPr>
            <a:endParaRPr lang="uk-UA" altLang="uk-UA" sz="2400" dirty="0">
              <a:latin typeface="Calibri" pitchFamily="34" charset="0"/>
            </a:endParaRPr>
          </a:p>
          <a:p>
            <a:pPr>
              <a:lnSpc>
                <a:spcPct val="80000"/>
              </a:lnSpc>
              <a:spcBef>
                <a:spcPts val="1000"/>
              </a:spcBef>
              <a:buFont typeface="Arial" charset="0"/>
              <a:buNone/>
            </a:pPr>
            <a:r>
              <a:rPr lang="uk-UA" altLang="uk-UA" sz="2400" b="1" dirty="0">
                <a:latin typeface="Times New Roman" pitchFamily="18" charset="0"/>
              </a:rPr>
              <a:t>Державними кадастровими реєстраторами Відділу</a:t>
            </a:r>
            <a:r>
              <a:rPr lang="uk-UA" altLang="uk-UA" sz="2400" dirty="0">
                <a:latin typeface="Times New Roman" pitchFamily="18" charset="0"/>
              </a:rPr>
              <a:t>:</a:t>
            </a:r>
          </a:p>
          <a:p>
            <a:pPr>
              <a:lnSpc>
                <a:spcPct val="80000"/>
              </a:lnSpc>
              <a:spcBef>
                <a:spcPts val="1000"/>
              </a:spcBef>
              <a:buFont typeface="Arial" charset="0"/>
              <a:buChar char="•"/>
            </a:pPr>
            <a:endParaRPr lang="uk-UA" altLang="uk-UA" sz="2400" dirty="0">
              <a:latin typeface="Times New Roman" pitchFamily="18" charset="0"/>
            </a:endParaRPr>
          </a:p>
          <a:p>
            <a:pPr>
              <a:lnSpc>
                <a:spcPct val="80000"/>
              </a:lnSpc>
              <a:spcBef>
                <a:spcPts val="1000"/>
              </a:spcBef>
              <a:buFont typeface="Arial" charset="0"/>
              <a:buChar char="•"/>
            </a:pPr>
            <a:r>
              <a:rPr lang="uk-UA" altLang="uk-UA" sz="2400" dirty="0">
                <a:latin typeface="Times New Roman" pitchFamily="18" charset="0"/>
              </a:rPr>
              <a:t>прийнято </a:t>
            </a:r>
            <a:r>
              <a:rPr lang="uk-UA" altLang="uk-UA" sz="2400" b="1" dirty="0">
                <a:latin typeface="Times New Roman" pitchFamily="18" charset="0"/>
              </a:rPr>
              <a:t>2014</a:t>
            </a:r>
            <a:r>
              <a:rPr lang="uk-UA" altLang="uk-UA" sz="2400" dirty="0">
                <a:latin typeface="Times New Roman" pitchFamily="18" charset="0"/>
              </a:rPr>
              <a:t> заяв на реєстрацію земельної ділянки</a:t>
            </a:r>
          </a:p>
          <a:p>
            <a:pPr>
              <a:lnSpc>
                <a:spcPct val="80000"/>
              </a:lnSpc>
              <a:spcBef>
                <a:spcPts val="1000"/>
              </a:spcBef>
              <a:buFont typeface="Arial" charset="0"/>
              <a:buChar char="•"/>
            </a:pPr>
            <a:r>
              <a:rPr lang="uk-UA" altLang="uk-UA" sz="2400" b="1" dirty="0">
                <a:latin typeface="Times New Roman" pitchFamily="18" charset="0"/>
              </a:rPr>
              <a:t>1725</a:t>
            </a:r>
            <a:r>
              <a:rPr lang="uk-UA" altLang="uk-UA" sz="2400" dirty="0">
                <a:latin typeface="Times New Roman" pitchFamily="18" charset="0"/>
              </a:rPr>
              <a:t> земельних ділянок зареєстровано</a:t>
            </a:r>
          </a:p>
          <a:p>
            <a:pPr>
              <a:lnSpc>
                <a:spcPct val="80000"/>
              </a:lnSpc>
              <a:spcBef>
                <a:spcPts val="1000"/>
              </a:spcBef>
              <a:buFont typeface="Arial" charset="0"/>
              <a:buChar char="•"/>
            </a:pPr>
            <a:r>
              <a:rPr lang="uk-UA" altLang="uk-UA" sz="2400" dirty="0">
                <a:latin typeface="Times New Roman" pitchFamily="18" charset="0"/>
              </a:rPr>
              <a:t>надано </a:t>
            </a:r>
            <a:r>
              <a:rPr lang="uk-UA" altLang="uk-UA" sz="2400" b="1" dirty="0">
                <a:latin typeface="Times New Roman" pitchFamily="18" charset="0"/>
              </a:rPr>
              <a:t>687 витягів </a:t>
            </a:r>
            <a:r>
              <a:rPr lang="uk-UA" altLang="uk-UA" sz="2400" dirty="0">
                <a:latin typeface="Times New Roman" pitchFamily="18" charset="0"/>
              </a:rPr>
              <a:t>з ДЗК</a:t>
            </a:r>
          </a:p>
          <a:p>
            <a:pPr>
              <a:lnSpc>
                <a:spcPct val="80000"/>
              </a:lnSpc>
              <a:spcBef>
                <a:spcPts val="1000"/>
              </a:spcBef>
              <a:buFont typeface="Arial" charset="0"/>
              <a:buChar char="•"/>
            </a:pPr>
            <a:r>
              <a:rPr lang="uk-UA" altLang="uk-UA" sz="2400" dirty="0">
                <a:latin typeface="Times New Roman" pitchFamily="18" charset="0"/>
              </a:rPr>
              <a:t>внесено </a:t>
            </a:r>
            <a:r>
              <a:rPr lang="uk-UA" altLang="uk-UA" sz="2400" b="1" dirty="0">
                <a:latin typeface="Times New Roman" pitchFamily="18" charset="0"/>
              </a:rPr>
              <a:t>46 змін </a:t>
            </a:r>
            <a:r>
              <a:rPr lang="uk-UA" altLang="uk-UA" sz="2400" dirty="0">
                <a:latin typeface="Times New Roman" pitchFamily="18" charset="0"/>
              </a:rPr>
              <a:t>до відомостей ДЗК</a:t>
            </a:r>
          </a:p>
          <a:p>
            <a:pPr>
              <a:lnSpc>
                <a:spcPct val="80000"/>
              </a:lnSpc>
              <a:spcBef>
                <a:spcPts val="1000"/>
              </a:spcBef>
              <a:buFont typeface="Arial" charset="0"/>
              <a:buChar char="•"/>
            </a:pPr>
            <a:r>
              <a:rPr lang="uk-UA" altLang="uk-UA" sz="2400" dirty="0">
                <a:latin typeface="Times New Roman" pitchFamily="18" charset="0"/>
              </a:rPr>
              <a:t>внесено </a:t>
            </a:r>
            <a:r>
              <a:rPr lang="uk-UA" altLang="uk-UA" sz="2400" b="1" dirty="0">
                <a:latin typeface="Times New Roman" pitchFamily="18" charset="0"/>
              </a:rPr>
              <a:t>49 виправлених </a:t>
            </a:r>
            <a:r>
              <a:rPr lang="uk-UA" altLang="uk-UA" sz="2400" dirty="0">
                <a:latin typeface="Times New Roman" pitchFamily="18" charset="0"/>
              </a:rPr>
              <a:t>відомостей до ДЗК</a:t>
            </a:r>
          </a:p>
          <a:p>
            <a:pPr>
              <a:lnSpc>
                <a:spcPct val="80000"/>
              </a:lnSpc>
              <a:spcBef>
                <a:spcPts val="1000"/>
              </a:spcBef>
              <a:buFont typeface="Arial" charset="0"/>
              <a:buChar char="•"/>
            </a:pPr>
            <a:r>
              <a:rPr lang="uk-UA" altLang="uk-UA" sz="2400" dirty="0">
                <a:latin typeface="Times New Roman" pitchFamily="18" charset="0"/>
              </a:rPr>
              <a:t>надано </a:t>
            </a:r>
            <a:r>
              <a:rPr lang="uk-UA" altLang="uk-UA" sz="2400" b="1" dirty="0">
                <a:latin typeface="Times New Roman" pitchFamily="18" charset="0"/>
              </a:rPr>
              <a:t>7 викопіювань </a:t>
            </a:r>
            <a:r>
              <a:rPr lang="uk-UA" altLang="uk-UA" sz="2400" dirty="0">
                <a:latin typeface="Times New Roman" pitchFamily="18" charset="0"/>
              </a:rPr>
              <a:t>з кадастрової карти (плану)</a:t>
            </a:r>
          </a:p>
          <a:p>
            <a:pPr>
              <a:lnSpc>
                <a:spcPct val="80000"/>
              </a:lnSpc>
              <a:spcBef>
                <a:spcPts val="1000"/>
              </a:spcBef>
              <a:buFont typeface="Arial" charset="0"/>
              <a:buChar char="•"/>
            </a:pPr>
            <a:r>
              <a:rPr lang="uk-UA" altLang="uk-UA" sz="2400" dirty="0">
                <a:latin typeface="Times New Roman" pitchFamily="18" charset="0"/>
              </a:rPr>
              <a:t>надано </a:t>
            </a:r>
            <a:r>
              <a:rPr lang="uk-UA" altLang="uk-UA" sz="2400" b="1" dirty="0">
                <a:latin typeface="Times New Roman" pitchFamily="18" charset="0"/>
              </a:rPr>
              <a:t>7 довідок</a:t>
            </a:r>
            <a:r>
              <a:rPr lang="uk-UA" altLang="uk-UA" sz="2400" dirty="0">
                <a:latin typeface="Times New Roman" pitchFamily="18" charset="0"/>
              </a:rPr>
              <a:t>, що містять узагальнену інформацію про землі (</a:t>
            </a:r>
            <a:r>
              <a:rPr lang="uk-UA" altLang="uk-UA" sz="2400" dirty="0" smtClean="0">
                <a:latin typeface="Times New Roman" pitchFamily="18" charset="0"/>
              </a:rPr>
              <a:t>території</a:t>
            </a:r>
            <a:r>
              <a:rPr lang="uk-UA" altLang="uk-UA" sz="2400" dirty="0">
                <a:latin typeface="Times New Roman" pitchFamily="18" charset="0"/>
              </a:rPr>
              <a:t>) </a:t>
            </a:r>
            <a:endParaRPr lang="ru-RU" altLang="uk-UA" sz="2400" dirty="0">
              <a:latin typeface="Times New Roman" pitchFamily="18" charset="0"/>
            </a:endParaRPr>
          </a:p>
        </p:txBody>
      </p:sp>
    </p:spTree>
    <p:extLst>
      <p:ext uri="{BB962C8B-B14F-4D97-AF65-F5344CB8AC3E}">
        <p14:creationId xmlns:p14="http://schemas.microsoft.com/office/powerpoint/2010/main" val="729209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91264" cy="1282154"/>
          </a:xfrm>
        </p:spPr>
        <p:txBody>
          <a:bodyPr>
            <a:normAutofit fontScale="90000"/>
          </a:bodyPr>
          <a:lstStyle/>
          <a:p>
            <a:pPr>
              <a:defRPr/>
            </a:pPr>
            <a:r>
              <a:rPr lang="uk-UA" sz="2400" b="1" dirty="0">
                <a:solidFill>
                  <a:schemeClr val="bg1"/>
                </a:solidFill>
                <a:effectLst>
                  <a:outerShdw blurRad="38100" dist="38100" dir="2700000" algn="tl">
                    <a:srgbClr val="C0C0C0"/>
                  </a:outerShdw>
                </a:effectLst>
                <a:latin typeface="Times New Roman" pitchFamily="18" charset="0"/>
                <a:cs typeface="Times New Roman" pitchFamily="18" charset="0"/>
              </a:rPr>
              <a:t> Встановлення та зміна меж адміністративно-територіальних одиниць на території  Рахівського району Закарпатської області протягом 2018 року</a:t>
            </a:r>
            <a:r>
              <a:rPr lang="ru-RU" sz="2400" b="1" dirty="0">
                <a:solidFill>
                  <a:schemeClr val="bg1"/>
                </a:solidFill>
                <a:effectLst>
                  <a:outerShdw blurRad="38100" dist="38100" dir="2700000" algn="tl">
                    <a:srgbClr val="C0C0C0"/>
                  </a:outerShdw>
                </a:effectLst>
                <a:latin typeface="Times New Roman" pitchFamily="18" charset="0"/>
                <a:cs typeface="Times New Roman" pitchFamily="18" charset="0"/>
              </a:rPr>
              <a:t/>
            </a:r>
            <a:br>
              <a:rPr lang="ru-RU" sz="2400" b="1" dirty="0">
                <a:solidFill>
                  <a:schemeClr val="bg1"/>
                </a:solidFill>
                <a:effectLst>
                  <a:outerShdw blurRad="38100" dist="38100" dir="2700000" algn="tl">
                    <a:srgbClr val="C0C0C0"/>
                  </a:outerShdw>
                </a:effectLst>
                <a:latin typeface="Times New Roman" pitchFamily="18" charset="0"/>
                <a:cs typeface="Times New Roman" pitchFamily="18" charset="0"/>
              </a:rPr>
            </a:br>
            <a:endParaRPr lang="uk-UA" sz="2400" u="sng" dirty="0">
              <a:latin typeface="Times New Roman" panose="02020603050405020304" pitchFamily="18" charset="0"/>
              <a:cs typeface="Times New Roman" panose="02020603050405020304" pitchFamily="18" charset="0"/>
            </a:endParaRPr>
          </a:p>
        </p:txBody>
      </p:sp>
      <p:sp>
        <p:nvSpPr>
          <p:cNvPr id="3" name="Rectangle 14"/>
          <p:cNvSpPr>
            <a:spLocks/>
          </p:cNvSpPr>
          <p:nvPr/>
        </p:nvSpPr>
        <p:spPr bwMode="auto">
          <a:xfrm>
            <a:off x="251520" y="1412777"/>
            <a:ext cx="8568952"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0000"/>
              </a:lnSpc>
              <a:spcBef>
                <a:spcPts val="1000"/>
              </a:spcBef>
              <a:buFont typeface="Arial" charset="0"/>
              <a:buNone/>
            </a:pPr>
            <a:endParaRPr lang="uk-UA" altLang="uk-UA" sz="2200" dirty="0">
              <a:latin typeface="Times New Roman" pitchFamily="18" charset="0"/>
              <a:cs typeface="Times New Roman" pitchFamily="18" charset="0"/>
            </a:endParaRPr>
          </a:p>
          <a:p>
            <a:pPr>
              <a:lnSpc>
                <a:spcPct val="80000"/>
              </a:lnSpc>
              <a:spcBef>
                <a:spcPts val="1000"/>
              </a:spcBef>
              <a:buFont typeface="Arial" charset="0"/>
              <a:buNone/>
            </a:pPr>
            <a:r>
              <a:rPr lang="uk-UA" altLang="uk-UA" sz="2200" dirty="0">
                <a:latin typeface="Times New Roman" pitchFamily="18" charset="0"/>
                <a:cs typeface="Times New Roman" pitchFamily="18" charset="0"/>
              </a:rPr>
              <a:t>В 2018 році з </a:t>
            </a:r>
            <a:r>
              <a:rPr lang="uk-UA" altLang="uk-UA" sz="2200" b="1" dirty="0">
                <a:latin typeface="Times New Roman" pitchFamily="18" charset="0"/>
                <a:cs typeface="Times New Roman" pitchFamily="18" charset="0"/>
              </a:rPr>
              <a:t>Закарпатською регіональною філією ДП “Центр ДЗК” </a:t>
            </a:r>
            <a:r>
              <a:rPr lang="uk-UA" altLang="uk-UA" sz="2200" dirty="0">
                <a:latin typeface="Times New Roman" pitchFamily="18" charset="0"/>
                <a:cs typeface="Times New Roman" pitchFamily="18" charset="0"/>
              </a:rPr>
              <a:t>заключили договори:</a:t>
            </a:r>
          </a:p>
          <a:p>
            <a:pPr>
              <a:lnSpc>
                <a:spcPct val="80000"/>
              </a:lnSpc>
              <a:spcBef>
                <a:spcPts val="1000"/>
              </a:spcBef>
              <a:buFont typeface="Arial" charset="0"/>
              <a:buChar char="•"/>
            </a:pPr>
            <a:r>
              <a:rPr lang="uk-UA" altLang="uk-UA" sz="2200" dirty="0">
                <a:latin typeface="Times New Roman" pitchFamily="18" charset="0"/>
                <a:cs typeface="Times New Roman" pitchFamily="18" charset="0"/>
              </a:rPr>
              <a:t>Білоцерківська сільська рада (проект встановлення (зміни) меж населеного пункту подано на затвердження до Рахівської районної ради)</a:t>
            </a:r>
          </a:p>
          <a:p>
            <a:pPr>
              <a:lnSpc>
                <a:spcPct val="80000"/>
              </a:lnSpc>
              <a:spcBef>
                <a:spcPts val="1000"/>
              </a:spcBef>
              <a:buFont typeface="Arial" charset="0"/>
              <a:buChar char="•"/>
            </a:pPr>
            <a:r>
              <a:rPr lang="uk-UA" altLang="uk-UA" sz="2200" dirty="0">
                <a:latin typeface="Times New Roman" pitchFamily="18" charset="0"/>
                <a:cs typeface="Times New Roman" pitchFamily="18" charset="0"/>
              </a:rPr>
              <a:t>Лазещинська сільська рада (проект встановлення (зміни) меж населеного пункту вже цього року, 26.02.2019р., затверджено Рахівською районною радою)</a:t>
            </a:r>
          </a:p>
          <a:p>
            <a:pPr>
              <a:lnSpc>
                <a:spcPct val="80000"/>
              </a:lnSpc>
              <a:spcBef>
                <a:spcPts val="1000"/>
              </a:spcBef>
              <a:buFont typeface="Arial" charset="0"/>
              <a:buChar char="•"/>
            </a:pPr>
            <a:r>
              <a:rPr lang="uk-UA" altLang="uk-UA" sz="2200" dirty="0">
                <a:latin typeface="Times New Roman" pitchFamily="18" charset="0"/>
                <a:cs typeface="Times New Roman" pitchFamily="18" charset="0"/>
              </a:rPr>
              <a:t>Ясінянська селищна рада (по с.Стебний) (проект встановлення (зміни) меж населеного пункту подано на затвердження до Рахівської районної ради)</a:t>
            </a:r>
          </a:p>
          <a:p>
            <a:pPr>
              <a:lnSpc>
                <a:spcPct val="80000"/>
              </a:lnSpc>
              <a:spcBef>
                <a:spcPts val="1000"/>
              </a:spcBef>
              <a:buFont typeface="Arial" charset="0"/>
              <a:buNone/>
            </a:pPr>
            <a:r>
              <a:rPr lang="uk-UA" altLang="uk-UA" sz="2200" dirty="0" smtClean="0">
                <a:latin typeface="Times New Roman" pitchFamily="18" charset="0"/>
                <a:cs typeface="Times New Roman" pitchFamily="18" charset="0"/>
              </a:rPr>
              <a:t>В </a:t>
            </a:r>
            <a:r>
              <a:rPr lang="uk-UA" altLang="uk-UA" sz="2200" dirty="0">
                <a:latin typeface="Times New Roman" pitchFamily="18" charset="0"/>
                <a:cs typeface="Times New Roman" pitchFamily="18" charset="0"/>
              </a:rPr>
              <a:t>2018 році з </a:t>
            </a:r>
            <a:r>
              <a:rPr lang="uk-UA" altLang="uk-UA" sz="2200" b="1" dirty="0">
                <a:latin typeface="Times New Roman" pitchFamily="18" charset="0"/>
                <a:cs typeface="Times New Roman" pitchFamily="18" charset="0"/>
              </a:rPr>
              <a:t>ДП “Закарпатський науково-дослідний та проектний інститут землеустрою” </a:t>
            </a:r>
            <a:r>
              <a:rPr lang="uk-UA" altLang="uk-UA" sz="2200" dirty="0">
                <a:latin typeface="Times New Roman" pitchFamily="18" charset="0"/>
                <a:cs typeface="Times New Roman" pitchFamily="18" charset="0"/>
              </a:rPr>
              <a:t>заключила договір:</a:t>
            </a:r>
          </a:p>
          <a:p>
            <a:pPr>
              <a:lnSpc>
                <a:spcPct val="80000"/>
              </a:lnSpc>
              <a:spcBef>
                <a:spcPts val="1000"/>
              </a:spcBef>
              <a:buFont typeface="Arial" charset="0"/>
              <a:buChar char="•"/>
            </a:pPr>
            <a:r>
              <a:rPr lang="uk-UA" altLang="uk-UA" sz="2200" dirty="0">
                <a:latin typeface="Times New Roman" pitchFamily="18" charset="0"/>
                <a:cs typeface="Times New Roman" pitchFamily="18" charset="0"/>
              </a:rPr>
              <a:t>Діловецька сільська рада по с. Ділове, с. Круглий, с. Хмелів</a:t>
            </a:r>
          </a:p>
          <a:p>
            <a:pPr>
              <a:lnSpc>
                <a:spcPct val="80000"/>
              </a:lnSpc>
              <a:spcBef>
                <a:spcPts val="1000"/>
              </a:spcBef>
              <a:buFont typeface="Arial" charset="0"/>
              <a:buChar char="•"/>
            </a:pPr>
            <a:endParaRPr lang="ru-RU" altLang="uk-UA" sz="2200" dirty="0">
              <a:latin typeface="Times New Roman" pitchFamily="18" charset="0"/>
              <a:cs typeface="Times New Roman" pitchFamily="18" charset="0"/>
            </a:endParaRPr>
          </a:p>
        </p:txBody>
      </p:sp>
    </p:spTree>
    <p:extLst>
      <p:ext uri="{BB962C8B-B14F-4D97-AF65-F5344CB8AC3E}">
        <p14:creationId xmlns:p14="http://schemas.microsoft.com/office/powerpoint/2010/main" val="683889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91264" cy="1224136"/>
          </a:xfrm>
        </p:spPr>
        <p:txBody>
          <a:bodyPr>
            <a:normAutofit/>
          </a:bodyPr>
          <a:lstStyle/>
          <a:p>
            <a:pPr>
              <a:defRPr/>
            </a:pPr>
            <a:r>
              <a:rPr lang="uk-UA" sz="2200" b="1" dirty="0">
                <a:solidFill>
                  <a:schemeClr val="bg1"/>
                </a:solidFill>
                <a:effectLst>
                  <a:outerShdw blurRad="38100" dist="38100" dir="2700000" algn="tl">
                    <a:srgbClr val="C0C0C0"/>
                  </a:outerShdw>
                </a:effectLst>
                <a:latin typeface="Calibri" pitchFamily="34" charset="0"/>
              </a:rPr>
              <a:t> </a:t>
            </a:r>
            <a:r>
              <a:rPr lang="uk-UA" sz="2200" b="1" dirty="0">
                <a:solidFill>
                  <a:schemeClr val="bg1"/>
                </a:solidFill>
                <a:effectLst>
                  <a:outerShdw blurRad="38100" dist="38100" dir="2700000" algn="tl">
                    <a:srgbClr val="C0C0C0"/>
                  </a:outerShdw>
                </a:effectLst>
                <a:latin typeface="Times New Roman" pitchFamily="18" charset="0"/>
                <a:cs typeface="Times New Roman" pitchFamily="18" charset="0"/>
              </a:rPr>
              <a:t>Погодження проектів землеустрою щодо відведення земельних ділянок Відділом у  Рахівському районі Головного управління Держгеокадастру у Закарпатській області у 2018 </a:t>
            </a:r>
            <a:r>
              <a:rPr lang="uk-UA" sz="2200" b="1" dirty="0" smtClean="0">
                <a:solidFill>
                  <a:schemeClr val="bg1"/>
                </a:solidFill>
                <a:effectLst>
                  <a:outerShdw blurRad="38100" dist="38100" dir="2700000" algn="tl">
                    <a:srgbClr val="C0C0C0"/>
                  </a:outerShdw>
                </a:effectLst>
                <a:latin typeface="Times New Roman" pitchFamily="18" charset="0"/>
                <a:cs typeface="Times New Roman" pitchFamily="18" charset="0"/>
              </a:rPr>
              <a:t>році</a:t>
            </a:r>
            <a:endParaRPr lang="uk-UA" sz="2200" u="sng" dirty="0">
              <a:latin typeface="Times New Roman" panose="02020603050405020304" pitchFamily="18" charset="0"/>
              <a:cs typeface="Times New Roman" panose="02020603050405020304" pitchFamily="18" charset="0"/>
            </a:endParaRPr>
          </a:p>
        </p:txBody>
      </p:sp>
      <p:graphicFrame>
        <p:nvGraphicFramePr>
          <p:cNvPr id="3" name="Объект 2"/>
          <p:cNvGraphicFramePr>
            <a:graphicFrameLocks noGrp="1" noChangeAspect="1"/>
          </p:cNvGraphicFramePr>
          <p:nvPr>
            <p:extLst>
              <p:ext uri="{D42A27DB-BD31-4B8C-83A1-F6EECF244321}">
                <p14:modId xmlns:p14="http://schemas.microsoft.com/office/powerpoint/2010/main" val="821401795"/>
              </p:ext>
            </p:extLst>
          </p:nvPr>
        </p:nvGraphicFramePr>
        <p:xfrm>
          <a:off x="179512" y="2852936"/>
          <a:ext cx="5181600" cy="4352925"/>
        </p:xfrm>
        <a:graphic>
          <a:graphicData uri="http://schemas.openxmlformats.org/presentationml/2006/ole">
            <mc:AlternateContent xmlns:mc="http://schemas.openxmlformats.org/markup-compatibility/2006">
              <mc:Choice xmlns:v="urn:schemas-microsoft-com:vml" Requires="v">
                <p:oleObj spid="_x0000_s2133" r:id="rId3" imgW="5182049" imgH="4352921" progId="Excel.Chart.8">
                  <p:embed/>
                </p:oleObj>
              </mc:Choice>
              <mc:Fallback>
                <p:oleObj r:id="rId3" imgW="5182049" imgH="4352921" progId="Excel.Chart.8">
                  <p:embed/>
                  <p:pic>
                    <p:nvPicPr>
                      <p:cNvPr id="0" name="Object 1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852936"/>
                        <a:ext cx="51816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15"/>
          <p:cNvSpPr txBox="1">
            <a:spLocks/>
          </p:cNvSpPr>
          <p:nvPr/>
        </p:nvSpPr>
        <p:spPr>
          <a:xfrm>
            <a:off x="395536" y="1938338"/>
            <a:ext cx="4020815" cy="132556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altLang="uk-UA" sz="2400" dirty="0" smtClean="0">
                <a:solidFill>
                  <a:schemeClr val="tx1"/>
                </a:solidFill>
                <a:latin typeface="Times New Roman" pitchFamily="18" charset="0"/>
              </a:rPr>
              <a:t>Експертами Відділу всього розглянуто та </a:t>
            </a:r>
            <a:r>
              <a:rPr lang="uk-UA" altLang="uk-UA" sz="2400" b="1" dirty="0" smtClean="0">
                <a:solidFill>
                  <a:schemeClr val="tx1"/>
                </a:solidFill>
                <a:latin typeface="Times New Roman" pitchFamily="18" charset="0"/>
              </a:rPr>
              <a:t>опрацьовано 982 </a:t>
            </a:r>
            <a:r>
              <a:rPr lang="uk-UA" altLang="uk-UA" sz="2400" dirty="0" smtClean="0">
                <a:solidFill>
                  <a:schemeClr val="tx1"/>
                </a:solidFill>
                <a:latin typeface="Times New Roman" pitchFamily="18" charset="0"/>
              </a:rPr>
              <a:t>проекти землеустрою щодо відведення земельних ділянок, з них надано висновків:</a:t>
            </a:r>
            <a:endParaRPr lang="ru-RU" altLang="uk-UA" sz="2400" dirty="0" smtClean="0">
              <a:solidFill>
                <a:schemeClr val="tx1"/>
              </a:solidFill>
              <a:latin typeface="Times New Roman" pitchFamily="18" charset="0"/>
            </a:endParaRPr>
          </a:p>
        </p:txBody>
      </p:sp>
      <p:sp>
        <p:nvSpPr>
          <p:cNvPr id="6" name="Rectangle 16"/>
          <p:cNvSpPr>
            <a:spLocks/>
          </p:cNvSpPr>
          <p:nvPr/>
        </p:nvSpPr>
        <p:spPr bwMode="auto">
          <a:xfrm>
            <a:off x="5580112" y="1844824"/>
            <a:ext cx="3254127" cy="321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ts val="1000"/>
              </a:spcBef>
              <a:buFont typeface="Arial" charset="0"/>
              <a:buNone/>
            </a:pPr>
            <a:r>
              <a:rPr lang="uk-UA" altLang="uk-UA" sz="2800" dirty="0">
                <a:latin typeface="Times New Roman" pitchFamily="18" charset="0"/>
              </a:rPr>
              <a:t>  </a:t>
            </a:r>
            <a:r>
              <a:rPr lang="uk-UA" altLang="uk-UA" sz="2200" dirty="0">
                <a:latin typeface="Times New Roman" pitchFamily="18" charset="0"/>
              </a:rPr>
              <a:t>Також спеціалістами Відділу прийнято та зареєстровано у системі електронного документообігу Держгеокадастру </a:t>
            </a:r>
            <a:r>
              <a:rPr lang="uk-UA" altLang="uk-UA" sz="2200" b="1" dirty="0">
                <a:latin typeface="Times New Roman" pitchFamily="18" charset="0"/>
              </a:rPr>
              <a:t>700 проектів землеустрою</a:t>
            </a:r>
            <a:r>
              <a:rPr lang="uk-UA" altLang="uk-UA" sz="2200" dirty="0">
                <a:latin typeface="Times New Roman" pitchFamily="18" charset="0"/>
              </a:rPr>
              <a:t> щодо відведення земельної ділянки</a:t>
            </a:r>
            <a:endParaRPr lang="ru-RU" altLang="uk-UA" sz="2200" dirty="0">
              <a:latin typeface="Times New Roman" pitchFamily="18" charset="0"/>
            </a:endParaRPr>
          </a:p>
        </p:txBody>
      </p:sp>
    </p:spTree>
    <p:extLst>
      <p:ext uri="{BB962C8B-B14F-4D97-AF65-F5344CB8AC3E}">
        <p14:creationId xmlns:p14="http://schemas.microsoft.com/office/powerpoint/2010/main" val="11683392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91264" cy="1282154"/>
          </a:xfrm>
        </p:spPr>
        <p:txBody>
          <a:bodyPr>
            <a:normAutofit/>
          </a:bodyPr>
          <a:lstStyle/>
          <a:p>
            <a:pPr>
              <a:defRPr/>
            </a:pPr>
            <a:r>
              <a:rPr lang="uk-UA" sz="2400" b="1" dirty="0">
                <a:solidFill>
                  <a:schemeClr val="bg1"/>
                </a:solidFill>
                <a:effectLst>
                  <a:outerShdw blurRad="38100" dist="38100" dir="2700000" algn="tl">
                    <a:srgbClr val="C0C0C0"/>
                  </a:outerShdw>
                </a:effectLst>
                <a:latin typeface="Calibri" pitchFamily="34" charset="0"/>
              </a:rPr>
              <a:t> </a:t>
            </a:r>
            <a:r>
              <a:rPr lang="uk-UA" sz="2400" b="1" dirty="0">
                <a:solidFill>
                  <a:schemeClr val="bg1"/>
                </a:solidFill>
                <a:effectLst>
                  <a:outerShdw blurRad="38100" dist="38100" dir="2700000" algn="tl">
                    <a:srgbClr val="C0C0C0"/>
                  </a:outerShdw>
                </a:effectLst>
                <a:latin typeface="Times New Roman" pitchFamily="18" charset="0"/>
                <a:cs typeface="Times New Roman" pitchFamily="18" charset="0"/>
              </a:rPr>
              <a:t>Виділення земельних ділянок учасникам АТО </a:t>
            </a:r>
            <a:br>
              <a:rPr lang="uk-UA" sz="2400" b="1" dirty="0">
                <a:solidFill>
                  <a:schemeClr val="bg1"/>
                </a:solidFill>
                <a:effectLst>
                  <a:outerShdw blurRad="38100" dist="38100" dir="2700000" algn="tl">
                    <a:srgbClr val="C0C0C0"/>
                  </a:outerShdw>
                </a:effectLst>
                <a:latin typeface="Times New Roman" pitchFamily="18" charset="0"/>
                <a:cs typeface="Times New Roman" pitchFamily="18" charset="0"/>
              </a:rPr>
            </a:br>
            <a:r>
              <a:rPr lang="uk-UA" sz="2400" b="1" dirty="0">
                <a:solidFill>
                  <a:schemeClr val="bg1"/>
                </a:solidFill>
                <a:effectLst>
                  <a:outerShdw blurRad="38100" dist="38100" dir="2700000" algn="tl">
                    <a:srgbClr val="C0C0C0"/>
                  </a:outerShdw>
                </a:effectLst>
                <a:latin typeface="Times New Roman" pitchFamily="18" charset="0"/>
                <a:cs typeface="Times New Roman" pitchFamily="18" charset="0"/>
              </a:rPr>
              <a:t>на території  Рахівського району </a:t>
            </a:r>
            <a:br>
              <a:rPr lang="uk-UA" sz="2400" b="1" dirty="0">
                <a:solidFill>
                  <a:schemeClr val="bg1"/>
                </a:solidFill>
                <a:effectLst>
                  <a:outerShdw blurRad="38100" dist="38100" dir="2700000" algn="tl">
                    <a:srgbClr val="C0C0C0"/>
                  </a:outerShdw>
                </a:effectLst>
                <a:latin typeface="Times New Roman" pitchFamily="18" charset="0"/>
                <a:cs typeface="Times New Roman" pitchFamily="18" charset="0"/>
              </a:rPr>
            </a:br>
            <a:r>
              <a:rPr lang="uk-UA" sz="2400" b="1" dirty="0">
                <a:solidFill>
                  <a:schemeClr val="bg1"/>
                </a:solidFill>
                <a:effectLst>
                  <a:outerShdw blurRad="38100" dist="38100" dir="2700000" algn="tl">
                    <a:srgbClr val="C0C0C0"/>
                  </a:outerShdw>
                </a:effectLst>
                <a:latin typeface="Times New Roman" pitchFamily="18" charset="0"/>
                <a:cs typeface="Times New Roman" pitchFamily="18" charset="0"/>
              </a:rPr>
              <a:t>Закарпатської області у 2018 році</a:t>
            </a:r>
            <a:endParaRPr lang="ru-RU" sz="2400" b="1"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3" name="Rectangle 9"/>
          <p:cNvSpPr>
            <a:spLocks/>
          </p:cNvSpPr>
          <p:nvPr/>
        </p:nvSpPr>
        <p:spPr bwMode="auto">
          <a:xfrm>
            <a:off x="323528" y="1844824"/>
            <a:ext cx="8548914" cy="4719988"/>
          </a:xfrm>
          <a:prstGeom prst="rect">
            <a:avLst/>
          </a:prstGeom>
          <a:noFill/>
          <a:ln w="9525">
            <a:noFill/>
            <a:miter lim="800000"/>
            <a:headEnd/>
            <a:tailEnd/>
          </a:ln>
        </p:spPr>
        <p:txBody>
          <a:bodyPr/>
          <a:lstStyle/>
          <a:p>
            <a:pPr marL="228600" indent="-228600">
              <a:lnSpc>
                <a:spcPct val="90000"/>
              </a:lnSpc>
              <a:spcBef>
                <a:spcPts val="1000"/>
              </a:spcBef>
              <a:buFont typeface="Arial" charset="0"/>
              <a:buNone/>
              <a:defRPr/>
            </a:pPr>
            <a:r>
              <a:rPr lang="uk-UA" dirty="0">
                <a:latin typeface="Calibri" pitchFamily="34" charset="0"/>
              </a:rPr>
              <a:t>   </a:t>
            </a:r>
            <a:r>
              <a:rPr lang="uk-UA" dirty="0">
                <a:latin typeface="Times New Roman" pitchFamily="18" charset="0"/>
              </a:rPr>
              <a:t>Всього учасникам АТО та учасникам бойових дій на території Рахівського району прийнято </a:t>
            </a:r>
            <a:r>
              <a:rPr lang="uk-UA" b="1" dirty="0">
                <a:latin typeface="Times New Roman" pitchFamily="18" charset="0"/>
              </a:rPr>
              <a:t>117 наказів </a:t>
            </a:r>
            <a:r>
              <a:rPr lang="uk-UA" dirty="0">
                <a:latin typeface="Times New Roman" pitchFamily="18" charset="0"/>
              </a:rPr>
              <a:t>Головного управління Держгеокадастру у Закарпатській області,   з них:</a:t>
            </a:r>
          </a:p>
          <a:p>
            <a:pPr marL="228600" indent="-228600">
              <a:lnSpc>
                <a:spcPct val="90000"/>
              </a:lnSpc>
              <a:spcBef>
                <a:spcPts val="1000"/>
              </a:spcBef>
              <a:buFont typeface="Arial" charset="0"/>
              <a:buChar char="•"/>
              <a:defRPr/>
            </a:pPr>
            <a:r>
              <a:rPr lang="uk-UA" b="1" dirty="0">
                <a:latin typeface="Times New Roman" pitchFamily="18" charset="0"/>
              </a:rPr>
              <a:t>85 наказів </a:t>
            </a:r>
            <a:r>
              <a:rPr lang="uk-UA" dirty="0">
                <a:latin typeface="Times New Roman" pitchFamily="18" charset="0"/>
              </a:rPr>
              <a:t>про надання дозволу </a:t>
            </a:r>
            <a:r>
              <a:rPr lang="uk-UA" b="1" dirty="0">
                <a:latin typeface="Times New Roman" pitchFamily="18" charset="0"/>
              </a:rPr>
              <a:t>на розробку проектів </a:t>
            </a:r>
            <a:r>
              <a:rPr lang="uk-UA" dirty="0">
                <a:latin typeface="Times New Roman" pitchFamily="18" charset="0"/>
              </a:rPr>
              <a:t>землеустрою  щодо відведення земельних ділянок, на площу 16,14 га</a:t>
            </a:r>
          </a:p>
          <a:p>
            <a:pPr marL="228600" indent="-228600">
              <a:lnSpc>
                <a:spcPct val="90000"/>
              </a:lnSpc>
              <a:spcBef>
                <a:spcPts val="1000"/>
              </a:spcBef>
              <a:buFont typeface="Arial" charset="0"/>
              <a:buChar char="•"/>
              <a:defRPr/>
            </a:pPr>
            <a:r>
              <a:rPr lang="uk-UA" b="1" dirty="0">
                <a:latin typeface="Times New Roman" pitchFamily="18" charset="0"/>
              </a:rPr>
              <a:t>передано у власність </a:t>
            </a:r>
            <a:r>
              <a:rPr lang="uk-UA" dirty="0">
                <a:latin typeface="Times New Roman" pitchFamily="18" charset="0"/>
              </a:rPr>
              <a:t>та затверджено проекти землеустрою щодо відведення земельних ділянок </a:t>
            </a:r>
            <a:r>
              <a:rPr lang="uk-UA" b="1" dirty="0">
                <a:latin typeface="Times New Roman" pitchFamily="18" charset="0"/>
              </a:rPr>
              <a:t>32 учасникам АТО </a:t>
            </a:r>
            <a:r>
              <a:rPr lang="uk-UA" dirty="0">
                <a:latin typeface="Times New Roman" pitchFamily="18" charset="0"/>
              </a:rPr>
              <a:t>на площу 6,94 га</a:t>
            </a:r>
          </a:p>
          <a:p>
            <a:pPr marL="228600" indent="-228600">
              <a:lnSpc>
                <a:spcPct val="90000"/>
              </a:lnSpc>
              <a:spcBef>
                <a:spcPts val="1000"/>
              </a:spcBef>
              <a:buFont typeface="Arial" charset="0"/>
              <a:buChar char="•"/>
              <a:defRPr/>
            </a:pPr>
            <a:endParaRPr lang="uk-UA" dirty="0">
              <a:latin typeface="Times New Roman" pitchFamily="18" charset="0"/>
            </a:endParaRPr>
          </a:p>
          <a:p>
            <a:pPr>
              <a:defRPr/>
            </a:pPr>
            <a:r>
              <a:rPr lang="uk-UA" dirty="0">
                <a:latin typeface="Times New Roman" pitchFamily="18" charset="0"/>
                <a:cs typeface="Times New Roman" pitchFamily="18" charset="0"/>
              </a:rPr>
              <a:t>В межах населених пунктів учасникам АТО та учасникам бойових дій станом на </a:t>
            </a:r>
            <a:r>
              <a:rPr lang="uk-UA" dirty="0" smtClean="0">
                <a:latin typeface="Times New Roman" pitchFamily="18" charset="0"/>
                <a:cs typeface="Times New Roman" pitchFamily="18" charset="0"/>
              </a:rPr>
              <a:t>31.12.2018 р</a:t>
            </a:r>
            <a:r>
              <a:rPr lang="uk-UA" dirty="0">
                <a:latin typeface="Times New Roman" pitchFamily="18" charset="0"/>
                <a:cs typeface="Times New Roman" pitchFamily="18" charset="0"/>
              </a:rPr>
              <a:t>. </a:t>
            </a:r>
            <a:r>
              <a:rPr lang="uk-UA" b="1" dirty="0">
                <a:latin typeface="Times New Roman" pitchFamily="18" charset="0"/>
                <a:cs typeface="Times New Roman" pitchFamily="18" charset="0"/>
              </a:rPr>
              <a:t>прийнято 89 рішень </a:t>
            </a:r>
            <a:r>
              <a:rPr lang="uk-UA" dirty="0">
                <a:latin typeface="Times New Roman" pitchFamily="18" charset="0"/>
                <a:cs typeface="Times New Roman" pitchFamily="18" charset="0"/>
              </a:rPr>
              <a:t>органів місцевого самоврядування, з них:</a:t>
            </a:r>
            <a:endParaRPr lang="ru-RU" dirty="0">
              <a:latin typeface="Times New Roman" pitchFamily="18" charset="0"/>
              <a:cs typeface="Times New Roman" pitchFamily="18" charset="0"/>
            </a:endParaRPr>
          </a:p>
          <a:p>
            <a:pPr>
              <a:defRPr/>
            </a:pPr>
            <a:r>
              <a:rPr lang="uk-UA" dirty="0">
                <a:latin typeface="Times New Roman" pitchFamily="18" charset="0"/>
                <a:cs typeface="Times New Roman" pitchFamily="18" charset="0"/>
              </a:rPr>
              <a:t>- </a:t>
            </a:r>
            <a:r>
              <a:rPr lang="uk-UA" b="1" dirty="0">
                <a:latin typeface="Times New Roman" pitchFamily="18" charset="0"/>
                <a:cs typeface="Times New Roman" pitchFamily="18" charset="0"/>
              </a:rPr>
              <a:t>59 дозвільних рішень </a:t>
            </a:r>
            <a:r>
              <a:rPr lang="uk-UA" dirty="0">
                <a:latin typeface="Times New Roman" pitchFamily="18" charset="0"/>
                <a:cs typeface="Times New Roman" pitchFamily="18" charset="0"/>
              </a:rPr>
              <a:t>на площу 4,0171 га,</a:t>
            </a:r>
            <a:endParaRPr lang="ru-RU" dirty="0">
              <a:latin typeface="Times New Roman" pitchFamily="18" charset="0"/>
              <a:cs typeface="Times New Roman" pitchFamily="18" charset="0"/>
            </a:endParaRPr>
          </a:p>
          <a:p>
            <a:pPr>
              <a:buFontTx/>
              <a:buChar char="-"/>
              <a:defRPr/>
            </a:pPr>
            <a:r>
              <a:rPr lang="uk-UA" b="1" dirty="0">
                <a:latin typeface="Times New Roman" pitchFamily="18" charset="0"/>
                <a:cs typeface="Times New Roman" pitchFamily="18" charset="0"/>
              </a:rPr>
              <a:t>передано у власність </a:t>
            </a:r>
            <a:r>
              <a:rPr lang="uk-UA" dirty="0">
                <a:latin typeface="Times New Roman" pitchFamily="18" charset="0"/>
                <a:cs typeface="Times New Roman" pitchFamily="18" charset="0"/>
              </a:rPr>
              <a:t>та затверджено проекти землеустрою – </a:t>
            </a:r>
            <a:r>
              <a:rPr lang="uk-UA" b="1" dirty="0">
                <a:latin typeface="Times New Roman" pitchFamily="18" charset="0"/>
                <a:cs typeface="Times New Roman" pitchFamily="18" charset="0"/>
              </a:rPr>
              <a:t>30 учасникам АТО  </a:t>
            </a:r>
            <a:r>
              <a:rPr lang="uk-UA" dirty="0">
                <a:latin typeface="Times New Roman" pitchFamily="18" charset="0"/>
                <a:cs typeface="Times New Roman" pitchFamily="18" charset="0"/>
              </a:rPr>
              <a:t>на площу  2,2843 га</a:t>
            </a:r>
          </a:p>
          <a:p>
            <a:pPr>
              <a:buFontTx/>
              <a:buChar char="-"/>
              <a:defRPr/>
            </a:pPr>
            <a:endParaRPr lang="ru-RU" dirty="0">
              <a:latin typeface="Times New Roman" pitchFamily="18" charset="0"/>
              <a:cs typeface="Times New Roman" pitchFamily="18" charset="0"/>
            </a:endParaRPr>
          </a:p>
          <a:p>
            <a:pPr>
              <a:defRPr/>
            </a:pPr>
            <a:r>
              <a:rPr lang="uk-UA" dirty="0">
                <a:latin typeface="Times New Roman" pitchFamily="18" charset="0"/>
                <a:cs typeface="Times New Roman" pitchFamily="18" charset="0"/>
              </a:rPr>
              <a:t>12 земельних ділянок передано у власність членам сімей загиблих учасників АТО, учасників бойових дій на площу 1,2 га.</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4290245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640960" cy="1440160"/>
          </a:xfrm>
        </p:spPr>
        <p:txBody>
          <a:bodyPr>
            <a:normAutofit fontScale="90000"/>
          </a:bodyPr>
          <a:lstStyle/>
          <a:p>
            <a:pPr>
              <a:defRPr/>
            </a:pPr>
            <a:r>
              <a:rPr lang="uk-UA" sz="2400" b="1" dirty="0">
                <a:solidFill>
                  <a:schemeClr val="bg1"/>
                </a:solidFill>
                <a:effectLst>
                  <a:outerShdw blurRad="38100" dist="38100" dir="2700000" algn="tl">
                    <a:srgbClr val="C0C0C0"/>
                  </a:outerShdw>
                </a:effectLst>
                <a:latin typeface="Calibri" pitchFamily="34" charset="0"/>
              </a:rPr>
              <a:t> </a:t>
            </a:r>
            <a:r>
              <a:rPr lang="uk-UA" sz="2400" b="1" dirty="0">
                <a:solidFill>
                  <a:schemeClr val="bg1"/>
                </a:solidFill>
                <a:effectLst>
                  <a:outerShdw blurRad="38100" dist="38100" dir="2700000" algn="tl">
                    <a:srgbClr val="C0C0C0"/>
                  </a:outerShdw>
                </a:effectLst>
                <a:latin typeface="Times New Roman" pitchFamily="18" charset="0"/>
                <a:cs typeface="Times New Roman" pitchFamily="18" charset="0"/>
              </a:rPr>
              <a:t>Про використання коштів, що надходять у порядку відшкодування втрат сільськогосподарського та лісогосподарського  виробництва</a:t>
            </a:r>
            <a:br>
              <a:rPr lang="uk-UA" sz="2400" b="1" dirty="0">
                <a:solidFill>
                  <a:schemeClr val="bg1"/>
                </a:solidFill>
                <a:effectLst>
                  <a:outerShdw blurRad="38100" dist="38100" dir="2700000" algn="tl">
                    <a:srgbClr val="C0C0C0"/>
                  </a:outerShdw>
                </a:effectLst>
                <a:latin typeface="Times New Roman" pitchFamily="18" charset="0"/>
                <a:cs typeface="Times New Roman" pitchFamily="18" charset="0"/>
              </a:rPr>
            </a:br>
            <a:r>
              <a:rPr lang="uk-UA" sz="2400" b="1" dirty="0">
                <a:solidFill>
                  <a:schemeClr val="bg1"/>
                </a:solidFill>
                <a:effectLst>
                  <a:outerShdw blurRad="38100" dist="38100" dir="2700000" algn="tl">
                    <a:srgbClr val="C0C0C0"/>
                  </a:outerShdw>
                </a:effectLst>
                <a:latin typeface="Times New Roman" pitchFamily="18" charset="0"/>
                <a:cs typeface="Times New Roman" pitchFamily="18" charset="0"/>
              </a:rPr>
              <a:t>на території  Рахівського району Закарпатської області у 2018 році</a:t>
            </a:r>
            <a:endParaRPr lang="ru-RU" sz="2400" b="1"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3" name="Rectangle 8"/>
          <p:cNvSpPr>
            <a:spLocks/>
          </p:cNvSpPr>
          <p:nvPr/>
        </p:nvSpPr>
        <p:spPr bwMode="auto">
          <a:xfrm>
            <a:off x="257240" y="1916832"/>
            <a:ext cx="8568952"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0000"/>
              </a:lnSpc>
              <a:spcBef>
                <a:spcPts val="1000"/>
              </a:spcBef>
              <a:buFont typeface="Arial" charset="0"/>
              <a:buNone/>
            </a:pPr>
            <a:r>
              <a:rPr lang="uk-UA" altLang="uk-UA" sz="2000" b="1" dirty="0">
                <a:latin typeface="Times New Roman" pitchFamily="18" charset="0"/>
              </a:rPr>
              <a:t>Вилучено із сільськогосподарського </a:t>
            </a:r>
            <a:r>
              <a:rPr lang="uk-UA" altLang="uk-UA" sz="2000" dirty="0">
                <a:latin typeface="Times New Roman" pitchFamily="18" charset="0"/>
              </a:rPr>
              <a:t>та лісогосподарського виробництва </a:t>
            </a:r>
            <a:r>
              <a:rPr lang="uk-UA" altLang="uk-UA" sz="2000" b="1" dirty="0">
                <a:latin typeface="Times New Roman" pitchFamily="18" charset="0"/>
              </a:rPr>
              <a:t>0,7593 га земель</a:t>
            </a:r>
            <a:r>
              <a:rPr lang="uk-UA" altLang="uk-UA" sz="2000" dirty="0">
                <a:latin typeface="Times New Roman" pitchFamily="18" charset="0"/>
              </a:rPr>
              <a:t>, з них усі сільськогосподарські угіддя.</a:t>
            </a:r>
          </a:p>
          <a:p>
            <a:pPr>
              <a:lnSpc>
                <a:spcPct val="70000"/>
              </a:lnSpc>
              <a:spcBef>
                <a:spcPts val="1000"/>
              </a:spcBef>
              <a:buFont typeface="Arial" charset="0"/>
              <a:buNone/>
            </a:pPr>
            <a:r>
              <a:rPr lang="uk-UA" altLang="uk-UA" sz="2000" dirty="0">
                <a:latin typeface="Times New Roman" pitchFamily="18" charset="0"/>
              </a:rPr>
              <a:t>Нараховано втрати с/г та л/г виробництва у сумі 15 069,39 грн.</a:t>
            </a:r>
          </a:p>
          <a:p>
            <a:pPr>
              <a:lnSpc>
                <a:spcPct val="70000"/>
              </a:lnSpc>
              <a:spcBef>
                <a:spcPts val="1000"/>
              </a:spcBef>
              <a:buFont typeface="Arial" charset="0"/>
              <a:buNone/>
            </a:pPr>
            <a:endParaRPr lang="uk-UA" altLang="uk-UA" sz="2000" dirty="0">
              <a:latin typeface="Times New Roman" pitchFamily="18" charset="0"/>
            </a:endParaRPr>
          </a:p>
          <a:p>
            <a:pPr>
              <a:lnSpc>
                <a:spcPct val="70000"/>
              </a:lnSpc>
              <a:spcBef>
                <a:spcPts val="1000"/>
              </a:spcBef>
              <a:buFont typeface="Arial" charset="0"/>
              <a:buNone/>
            </a:pPr>
            <a:r>
              <a:rPr lang="uk-UA" altLang="uk-UA" sz="2000" dirty="0">
                <a:latin typeface="Times New Roman" pitchFamily="18" charset="0"/>
              </a:rPr>
              <a:t>  </a:t>
            </a:r>
            <a:r>
              <a:rPr lang="uk-UA" altLang="uk-UA" sz="2000" b="1" dirty="0">
                <a:latin typeface="Times New Roman" pitchFamily="18" charset="0"/>
              </a:rPr>
              <a:t>На спеціальних рахунках </a:t>
            </a:r>
            <a:r>
              <a:rPr lang="uk-UA" altLang="uk-UA" sz="2000" dirty="0">
                <a:latin typeface="Times New Roman" pitchFamily="18" charset="0"/>
              </a:rPr>
              <a:t>рад станом на 31.12.2018р. знаходилися кошти в сумі </a:t>
            </a:r>
            <a:r>
              <a:rPr lang="uk-UA" altLang="uk-UA" sz="2000" b="1" dirty="0">
                <a:latin typeface="Times New Roman" pitchFamily="18" charset="0"/>
              </a:rPr>
              <a:t>174 569,60грн</a:t>
            </a:r>
            <a:r>
              <a:rPr lang="uk-UA" altLang="uk-UA" sz="2000" dirty="0">
                <a:latin typeface="Times New Roman" pitchFamily="18" charset="0"/>
              </a:rPr>
              <a:t>, що надійшли в порядку відшкодування втрат с/г та л/г виробництва.</a:t>
            </a:r>
          </a:p>
          <a:p>
            <a:pPr>
              <a:lnSpc>
                <a:spcPct val="70000"/>
              </a:lnSpc>
              <a:spcBef>
                <a:spcPts val="1000"/>
              </a:spcBef>
              <a:buFont typeface="Arial" charset="0"/>
              <a:buNone/>
            </a:pPr>
            <a:endParaRPr lang="uk-UA" altLang="uk-UA" sz="2000" dirty="0">
              <a:latin typeface="Times New Roman" pitchFamily="18" charset="0"/>
            </a:endParaRPr>
          </a:p>
          <a:p>
            <a:pPr>
              <a:lnSpc>
                <a:spcPct val="70000"/>
              </a:lnSpc>
              <a:spcBef>
                <a:spcPts val="1000"/>
              </a:spcBef>
              <a:buFont typeface="Arial" charset="0"/>
              <a:buNone/>
            </a:pPr>
            <a:r>
              <a:rPr lang="uk-UA" altLang="uk-UA" sz="2000" dirty="0">
                <a:latin typeface="Times New Roman" pitchFamily="18" charset="0"/>
              </a:rPr>
              <a:t>За 2018 рік використано кошти від втрат с/г та л/г виробництва :</a:t>
            </a:r>
          </a:p>
          <a:p>
            <a:pPr>
              <a:lnSpc>
                <a:spcPct val="70000"/>
              </a:lnSpc>
              <a:spcBef>
                <a:spcPts val="1000"/>
              </a:spcBef>
              <a:buFont typeface="Arial" charset="0"/>
              <a:buChar char="•"/>
            </a:pPr>
            <a:r>
              <a:rPr lang="uk-UA" altLang="uk-UA" sz="2000" dirty="0">
                <a:latin typeface="Times New Roman" pitchFamily="18" charset="0"/>
              </a:rPr>
              <a:t>Водицькою сільською радою в сумі 14 490,00грн. на розроблення проектно-кошторисної документації на поточний ремонт берегоукріплення для захисту с/г угідь регуляції річки “Апшиці” по вул.Калинська, в межах населеного пункту</a:t>
            </a:r>
          </a:p>
          <a:p>
            <a:pPr>
              <a:lnSpc>
                <a:spcPct val="70000"/>
              </a:lnSpc>
              <a:spcBef>
                <a:spcPts val="1000"/>
              </a:spcBef>
              <a:buFont typeface="Arial" charset="0"/>
              <a:buChar char="•"/>
            </a:pPr>
            <a:r>
              <a:rPr lang="uk-UA" altLang="uk-UA" sz="2000" dirty="0">
                <a:latin typeface="Times New Roman" pitchFamily="18" charset="0"/>
              </a:rPr>
              <a:t>Білоцерківською сільською радою в сумі 28 332,16 грн. на проведення НГО земель</a:t>
            </a:r>
          </a:p>
          <a:p>
            <a:pPr>
              <a:lnSpc>
                <a:spcPct val="70000"/>
              </a:lnSpc>
              <a:spcBef>
                <a:spcPts val="1000"/>
              </a:spcBef>
              <a:buFont typeface="Arial" charset="0"/>
              <a:buChar char="•"/>
            </a:pPr>
            <a:r>
              <a:rPr lang="uk-UA" altLang="uk-UA" sz="2000" dirty="0">
                <a:latin typeface="Times New Roman" pitchFamily="18" charset="0"/>
              </a:rPr>
              <a:t>Лазещинською сільською радою в сумі 16 699,30 грн. на розробку проекту землеустрою щодо встановлення (зміни) меж населеного пункту</a:t>
            </a:r>
            <a:endParaRPr lang="ru-RU" altLang="uk-UA" sz="2000" dirty="0">
              <a:latin typeface="Times New Roman" pitchFamily="18" charset="0"/>
            </a:endParaRPr>
          </a:p>
          <a:p>
            <a:pPr>
              <a:lnSpc>
                <a:spcPct val="70000"/>
              </a:lnSpc>
              <a:spcBef>
                <a:spcPts val="1000"/>
              </a:spcBef>
              <a:buFont typeface="Arial" charset="0"/>
              <a:buNone/>
            </a:pPr>
            <a:endParaRPr lang="uk-UA" altLang="uk-UA" sz="2000" dirty="0">
              <a:latin typeface="Times New Roman" pitchFamily="18" charset="0"/>
            </a:endParaRPr>
          </a:p>
        </p:txBody>
      </p:sp>
    </p:spTree>
    <p:extLst>
      <p:ext uri="{BB962C8B-B14F-4D97-AF65-F5344CB8AC3E}">
        <p14:creationId xmlns:p14="http://schemas.microsoft.com/office/powerpoint/2010/main" val="659330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91264" cy="1282154"/>
          </a:xfrm>
        </p:spPr>
        <p:txBody>
          <a:bodyPr>
            <a:normAutofit/>
          </a:bodyPr>
          <a:lstStyle/>
          <a:p>
            <a:pPr>
              <a:defRPr/>
            </a:pPr>
            <a:r>
              <a:rPr lang="uk-UA" sz="2400" b="1" dirty="0">
                <a:solidFill>
                  <a:schemeClr val="bg1"/>
                </a:solidFill>
                <a:effectLst>
                  <a:outerShdw blurRad="38100" dist="38100" dir="2700000" algn="tl">
                    <a:srgbClr val="C0C0C0"/>
                  </a:outerShdw>
                </a:effectLst>
                <a:latin typeface="Times New Roman" pitchFamily="18" charset="0"/>
                <a:cs typeface="Times New Roman" pitchFamily="18" charset="0"/>
              </a:rPr>
              <a:t> Стан проведення НГО земель населених пунктів </a:t>
            </a:r>
            <a:br>
              <a:rPr lang="uk-UA" sz="2400" b="1" dirty="0">
                <a:solidFill>
                  <a:schemeClr val="bg1"/>
                </a:solidFill>
                <a:effectLst>
                  <a:outerShdw blurRad="38100" dist="38100" dir="2700000" algn="tl">
                    <a:srgbClr val="C0C0C0"/>
                  </a:outerShdw>
                </a:effectLst>
                <a:latin typeface="Times New Roman" pitchFamily="18" charset="0"/>
                <a:cs typeface="Times New Roman" pitchFamily="18" charset="0"/>
              </a:rPr>
            </a:br>
            <a:r>
              <a:rPr lang="uk-UA" sz="2400" b="1" dirty="0">
                <a:solidFill>
                  <a:schemeClr val="bg1"/>
                </a:solidFill>
                <a:effectLst>
                  <a:outerShdw blurRad="38100" dist="38100" dir="2700000" algn="tl">
                    <a:srgbClr val="C0C0C0"/>
                  </a:outerShdw>
                </a:effectLst>
                <a:latin typeface="Times New Roman" pitchFamily="18" charset="0"/>
                <a:cs typeface="Times New Roman" pitchFamily="18" charset="0"/>
              </a:rPr>
              <a:t>Рахівського району Закарпатської області </a:t>
            </a:r>
            <a:br>
              <a:rPr lang="uk-UA" sz="2400" b="1" dirty="0">
                <a:solidFill>
                  <a:schemeClr val="bg1"/>
                </a:solidFill>
                <a:effectLst>
                  <a:outerShdw blurRad="38100" dist="38100" dir="2700000" algn="tl">
                    <a:srgbClr val="C0C0C0"/>
                  </a:outerShdw>
                </a:effectLst>
                <a:latin typeface="Times New Roman" pitchFamily="18" charset="0"/>
                <a:cs typeface="Times New Roman" pitchFamily="18" charset="0"/>
              </a:rPr>
            </a:br>
            <a:r>
              <a:rPr lang="uk-UA" sz="2400" b="1" dirty="0">
                <a:solidFill>
                  <a:schemeClr val="bg1"/>
                </a:solidFill>
                <a:effectLst>
                  <a:outerShdw blurRad="38100" dist="38100" dir="2700000" algn="tl">
                    <a:srgbClr val="C0C0C0"/>
                  </a:outerShdw>
                </a:effectLst>
                <a:latin typeface="Times New Roman" pitchFamily="18" charset="0"/>
                <a:cs typeface="Times New Roman" pitchFamily="18" charset="0"/>
              </a:rPr>
              <a:t>у 2018 році</a:t>
            </a:r>
            <a:endParaRPr lang="ru-RU" sz="2400" b="1"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3" name="Rectangle 8"/>
          <p:cNvSpPr>
            <a:spLocks/>
          </p:cNvSpPr>
          <p:nvPr/>
        </p:nvSpPr>
        <p:spPr bwMode="auto">
          <a:xfrm>
            <a:off x="251520" y="1844824"/>
            <a:ext cx="864096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0000"/>
              </a:lnSpc>
              <a:spcBef>
                <a:spcPts val="1000"/>
              </a:spcBef>
              <a:buFont typeface="Arial" charset="0"/>
              <a:buNone/>
            </a:pPr>
            <a:r>
              <a:rPr lang="uk-UA" altLang="uk-UA" sz="2200" dirty="0">
                <a:latin typeface="Times New Roman" pitchFamily="18" charset="0"/>
              </a:rPr>
              <a:t>Технічні документації з нормативної грошової оцінки земель </a:t>
            </a:r>
          </a:p>
          <a:p>
            <a:pPr>
              <a:lnSpc>
                <a:spcPct val="70000"/>
              </a:lnSpc>
              <a:spcBef>
                <a:spcPts val="1000"/>
              </a:spcBef>
              <a:buFont typeface="Arial" charset="0"/>
              <a:buNone/>
            </a:pPr>
            <a:r>
              <a:rPr lang="uk-UA" altLang="uk-UA" sz="2200" b="1" dirty="0">
                <a:latin typeface="Times New Roman" pitchFamily="18" charset="0"/>
              </a:rPr>
              <a:t>32 населених пунктів  </a:t>
            </a:r>
            <a:r>
              <a:rPr lang="uk-UA" altLang="uk-UA" sz="2200" dirty="0">
                <a:latin typeface="Times New Roman" pitchFamily="18" charset="0"/>
              </a:rPr>
              <a:t>Рахівського району розроблені та діючі.</a:t>
            </a:r>
          </a:p>
          <a:p>
            <a:pPr>
              <a:lnSpc>
                <a:spcPct val="70000"/>
              </a:lnSpc>
              <a:spcBef>
                <a:spcPts val="1000"/>
              </a:spcBef>
              <a:buFont typeface="Arial" charset="0"/>
              <a:buNone/>
            </a:pPr>
            <a:endParaRPr lang="uk-UA" altLang="uk-UA" sz="2200" dirty="0">
              <a:latin typeface="Times New Roman" pitchFamily="18" charset="0"/>
            </a:endParaRPr>
          </a:p>
          <a:p>
            <a:pPr>
              <a:lnSpc>
                <a:spcPct val="70000"/>
              </a:lnSpc>
              <a:spcBef>
                <a:spcPts val="1000"/>
              </a:spcBef>
              <a:buFont typeface="Arial" charset="0"/>
              <a:buNone/>
            </a:pPr>
            <a:r>
              <a:rPr lang="uk-UA" altLang="uk-UA" sz="2200" dirty="0">
                <a:latin typeface="Times New Roman" pitchFamily="18" charset="0"/>
              </a:rPr>
              <a:t>Органами місцевого самоврядування заключено договори по виготовленню та оновленню НГО, а саме:</a:t>
            </a:r>
          </a:p>
          <a:p>
            <a:pPr>
              <a:lnSpc>
                <a:spcPct val="70000"/>
              </a:lnSpc>
              <a:spcBef>
                <a:spcPts val="1000"/>
              </a:spcBef>
              <a:buFont typeface="Arial" charset="0"/>
              <a:buNone/>
            </a:pPr>
            <a:endParaRPr lang="uk-UA" altLang="uk-UA" sz="2200" dirty="0">
              <a:latin typeface="Times New Roman" pitchFamily="18" charset="0"/>
            </a:endParaRPr>
          </a:p>
          <a:p>
            <a:pPr>
              <a:lnSpc>
                <a:spcPct val="70000"/>
              </a:lnSpc>
              <a:spcBef>
                <a:spcPts val="1000"/>
              </a:spcBef>
              <a:buFont typeface="Arial" charset="0"/>
              <a:buChar char="•"/>
            </a:pPr>
            <a:r>
              <a:rPr lang="uk-UA" altLang="uk-UA" sz="2200" dirty="0">
                <a:latin typeface="Times New Roman" pitchFamily="18" charset="0"/>
              </a:rPr>
              <a:t>Білоцерківською с/р  по с. Біла Церква</a:t>
            </a:r>
          </a:p>
          <a:p>
            <a:pPr>
              <a:lnSpc>
                <a:spcPct val="70000"/>
              </a:lnSpc>
              <a:spcBef>
                <a:spcPts val="1000"/>
              </a:spcBef>
              <a:buFont typeface="Arial" charset="0"/>
              <a:buChar char="•"/>
            </a:pPr>
            <a:r>
              <a:rPr lang="uk-UA" altLang="uk-UA" sz="2200" dirty="0">
                <a:latin typeface="Times New Roman" pitchFamily="18" charset="0"/>
              </a:rPr>
              <a:t>Діловецькою с/р  по с. Ділове, с. Круглий, с. Вільховатий</a:t>
            </a:r>
          </a:p>
          <a:p>
            <a:pPr>
              <a:lnSpc>
                <a:spcPct val="70000"/>
              </a:lnSpc>
              <a:spcBef>
                <a:spcPts val="1000"/>
              </a:spcBef>
              <a:buFont typeface="Arial" charset="0"/>
              <a:buChar char="•"/>
            </a:pPr>
            <a:r>
              <a:rPr lang="uk-UA" altLang="uk-UA" sz="2200" dirty="0">
                <a:latin typeface="Times New Roman" pitchFamily="18" charset="0"/>
              </a:rPr>
              <a:t>Ясінянською сел/р  по с. Стебний</a:t>
            </a:r>
          </a:p>
          <a:p>
            <a:pPr>
              <a:lnSpc>
                <a:spcPct val="70000"/>
              </a:lnSpc>
              <a:spcBef>
                <a:spcPts val="1000"/>
              </a:spcBef>
              <a:buFont typeface="Arial" charset="0"/>
              <a:buChar char="•"/>
            </a:pPr>
            <a:r>
              <a:rPr lang="uk-UA" altLang="uk-UA" sz="2200" dirty="0">
                <a:latin typeface="Times New Roman" pitchFamily="18" charset="0"/>
              </a:rPr>
              <a:t>Чорнотисянською с/р  по с. Чорна Тиса</a:t>
            </a:r>
          </a:p>
          <a:p>
            <a:pPr>
              <a:lnSpc>
                <a:spcPct val="70000"/>
              </a:lnSpc>
              <a:spcBef>
                <a:spcPts val="1000"/>
              </a:spcBef>
              <a:buFont typeface="Arial" charset="0"/>
              <a:buChar char="•"/>
            </a:pPr>
            <a:r>
              <a:rPr lang="uk-UA" altLang="uk-UA" sz="2200" dirty="0">
                <a:latin typeface="Times New Roman" pitchFamily="18" charset="0"/>
              </a:rPr>
              <a:t>Росішківською с/р  по с. Росішка</a:t>
            </a:r>
          </a:p>
          <a:p>
            <a:pPr>
              <a:lnSpc>
                <a:spcPct val="70000"/>
              </a:lnSpc>
              <a:spcBef>
                <a:spcPts val="1000"/>
              </a:spcBef>
              <a:buFont typeface="Arial" charset="0"/>
              <a:buChar char="•"/>
            </a:pPr>
            <a:r>
              <a:rPr lang="uk-UA" altLang="uk-UA" sz="2200" dirty="0">
                <a:latin typeface="Times New Roman" pitchFamily="18" charset="0"/>
              </a:rPr>
              <a:t>Лазещинською с/р  по с. Лазещина</a:t>
            </a:r>
            <a:endParaRPr lang="ru-RU" altLang="uk-UA" sz="2200" dirty="0">
              <a:latin typeface="Times New Roman" pitchFamily="18" charset="0"/>
            </a:endParaRPr>
          </a:p>
          <a:p>
            <a:pPr>
              <a:lnSpc>
                <a:spcPct val="70000"/>
              </a:lnSpc>
              <a:spcBef>
                <a:spcPts val="1000"/>
              </a:spcBef>
              <a:buFont typeface="Arial" charset="0"/>
              <a:buNone/>
            </a:pPr>
            <a:endParaRPr lang="uk-UA" altLang="uk-UA" sz="2200" dirty="0">
              <a:latin typeface="Times New Roman" pitchFamily="18" charset="0"/>
            </a:endParaRPr>
          </a:p>
        </p:txBody>
      </p:sp>
    </p:spTree>
    <p:extLst>
      <p:ext uri="{BB962C8B-B14F-4D97-AF65-F5344CB8AC3E}">
        <p14:creationId xmlns:p14="http://schemas.microsoft.com/office/powerpoint/2010/main" val="25204583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91264" cy="1282154"/>
          </a:xfrm>
        </p:spPr>
        <p:txBody>
          <a:bodyPr>
            <a:normAutofit/>
          </a:bodyPr>
          <a:lstStyle/>
          <a:p>
            <a:pPr>
              <a:defRPr/>
            </a:pPr>
            <a:r>
              <a:rPr lang="uk-UA" sz="2400" b="1" dirty="0">
                <a:solidFill>
                  <a:schemeClr val="bg1"/>
                </a:solidFill>
                <a:effectLst>
                  <a:outerShdw blurRad="38100" dist="38100" dir="2700000" algn="tl">
                    <a:srgbClr val="C0C0C0"/>
                  </a:outerShdw>
                </a:effectLst>
                <a:latin typeface="Times New Roman" pitchFamily="18" charset="0"/>
                <a:cs typeface="Times New Roman" pitchFamily="18" charset="0"/>
              </a:rPr>
              <a:t> Продаж  та  добір  земельних </a:t>
            </a:r>
            <a:r>
              <a:rPr lang="uk-UA" sz="2400" b="1" dirty="0" smtClean="0">
                <a:solidFill>
                  <a:schemeClr val="bg1"/>
                </a:solidFill>
                <a:effectLst>
                  <a:outerShdw blurRad="38100" dist="38100" dir="2700000" algn="tl">
                    <a:srgbClr val="C0C0C0"/>
                  </a:outerShdw>
                </a:effectLst>
                <a:latin typeface="Times New Roman" pitchFamily="18" charset="0"/>
                <a:cs typeface="Times New Roman" pitchFamily="18" charset="0"/>
              </a:rPr>
              <a:t>ділянок на </a:t>
            </a:r>
            <a:r>
              <a:rPr lang="uk-UA" sz="2400" b="1" dirty="0">
                <a:solidFill>
                  <a:schemeClr val="bg1"/>
                </a:solidFill>
                <a:effectLst>
                  <a:outerShdw blurRad="38100" dist="38100" dir="2700000" algn="tl">
                    <a:srgbClr val="C0C0C0"/>
                  </a:outerShdw>
                </a:effectLst>
                <a:latin typeface="Times New Roman" pitchFamily="18" charset="0"/>
                <a:cs typeface="Times New Roman" pitchFamily="18" charset="0"/>
              </a:rPr>
              <a:t>території  Рахівського району </a:t>
            </a:r>
            <a:r>
              <a:rPr lang="uk-UA" sz="2400" b="1" dirty="0" smtClean="0">
                <a:solidFill>
                  <a:schemeClr val="bg1"/>
                </a:solidFill>
                <a:effectLst>
                  <a:outerShdw blurRad="38100" dist="38100" dir="2700000" algn="tl">
                    <a:srgbClr val="C0C0C0"/>
                  </a:outerShdw>
                </a:effectLst>
                <a:latin typeface="Times New Roman" pitchFamily="18" charset="0"/>
                <a:cs typeface="Times New Roman" pitchFamily="18" charset="0"/>
              </a:rPr>
              <a:t>Закарпатської </a:t>
            </a:r>
            <a:r>
              <a:rPr lang="uk-UA" sz="2400" b="1" dirty="0">
                <a:solidFill>
                  <a:schemeClr val="bg1"/>
                </a:solidFill>
                <a:effectLst>
                  <a:outerShdw blurRad="38100" dist="38100" dir="2700000" algn="tl">
                    <a:srgbClr val="C0C0C0"/>
                  </a:outerShdw>
                </a:effectLst>
                <a:latin typeface="Times New Roman" pitchFamily="18" charset="0"/>
                <a:cs typeface="Times New Roman" pitchFamily="18" charset="0"/>
              </a:rPr>
              <a:t>області у 2018 році</a:t>
            </a:r>
            <a:r>
              <a:rPr lang="ru-RU" sz="2400" b="1" dirty="0">
                <a:solidFill>
                  <a:schemeClr val="bg1"/>
                </a:solidFill>
                <a:effectLst>
                  <a:outerShdw blurRad="38100" dist="38100" dir="2700000" algn="tl">
                    <a:srgbClr val="C0C0C0"/>
                  </a:outerShdw>
                </a:effectLst>
                <a:latin typeface="Times New Roman" pitchFamily="18" charset="0"/>
                <a:cs typeface="Times New Roman" pitchFamily="18" charset="0"/>
              </a:rPr>
              <a:t/>
            </a:r>
            <a:br>
              <a:rPr lang="ru-RU" sz="2400" b="1" dirty="0">
                <a:solidFill>
                  <a:schemeClr val="bg1"/>
                </a:solidFill>
                <a:effectLst>
                  <a:outerShdw blurRad="38100" dist="38100" dir="2700000" algn="tl">
                    <a:srgbClr val="C0C0C0"/>
                  </a:outerShdw>
                </a:effectLst>
                <a:latin typeface="Times New Roman" pitchFamily="18" charset="0"/>
                <a:cs typeface="Times New Roman" pitchFamily="18" charset="0"/>
              </a:rPr>
            </a:br>
            <a:endParaRPr lang="uk-UA" sz="2400" u="sng" dirty="0">
              <a:latin typeface="Times New Roman" panose="02020603050405020304" pitchFamily="18" charset="0"/>
              <a:cs typeface="Times New Roman" panose="02020603050405020304" pitchFamily="18" charset="0"/>
            </a:endParaRPr>
          </a:p>
        </p:txBody>
      </p:sp>
      <p:sp>
        <p:nvSpPr>
          <p:cNvPr id="3" name="Rectangle 8"/>
          <p:cNvSpPr>
            <a:spLocks/>
          </p:cNvSpPr>
          <p:nvPr/>
        </p:nvSpPr>
        <p:spPr bwMode="auto">
          <a:xfrm>
            <a:off x="251520" y="1484784"/>
            <a:ext cx="8640960" cy="515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0000"/>
              </a:lnSpc>
              <a:spcBef>
                <a:spcPts val="1000"/>
              </a:spcBef>
              <a:buFont typeface="Arial" charset="0"/>
              <a:buNone/>
            </a:pPr>
            <a:r>
              <a:rPr lang="uk-UA" altLang="uk-UA" sz="2000" dirty="0">
                <a:latin typeface="Times New Roman" pitchFamily="18" charset="0"/>
              </a:rPr>
              <a:t>   На території   Рахівського району  </a:t>
            </a:r>
            <a:r>
              <a:rPr lang="uk-UA" altLang="uk-UA" sz="2000" b="1" dirty="0">
                <a:latin typeface="Times New Roman" pitchFamily="18" charset="0"/>
              </a:rPr>
              <a:t>продано 14 земельних ділянок</a:t>
            </a:r>
            <a:r>
              <a:rPr lang="uk-UA" altLang="uk-UA" sz="2000" dirty="0">
                <a:latin typeface="Times New Roman" pitchFamily="18" charset="0"/>
              </a:rPr>
              <a:t>, в тому числі </a:t>
            </a:r>
            <a:r>
              <a:rPr lang="uk-UA" altLang="uk-UA" sz="2000" b="1" dirty="0">
                <a:latin typeface="Times New Roman" pitchFamily="18" charset="0"/>
              </a:rPr>
              <a:t>2 на земельних торгах</a:t>
            </a:r>
            <a:r>
              <a:rPr lang="uk-UA" altLang="uk-UA" sz="2000" dirty="0">
                <a:latin typeface="Times New Roman" pitchFamily="18" charset="0"/>
              </a:rPr>
              <a:t>, на загальну площу 2,7155 га, загальна вартість продажу </a:t>
            </a:r>
            <a:r>
              <a:rPr lang="uk-UA" altLang="uk-UA" sz="2000" b="1" dirty="0">
                <a:latin typeface="Times New Roman" pitchFamily="18" charset="0"/>
              </a:rPr>
              <a:t>2 млн. 376 тис. 121 грн</a:t>
            </a:r>
            <a:r>
              <a:rPr lang="uk-UA" altLang="uk-UA" sz="2000" dirty="0">
                <a:latin typeface="Times New Roman" pitchFamily="18" charset="0"/>
              </a:rPr>
              <a:t>.</a:t>
            </a:r>
          </a:p>
          <a:p>
            <a:pPr>
              <a:lnSpc>
                <a:spcPct val="70000"/>
              </a:lnSpc>
              <a:spcBef>
                <a:spcPts val="1000"/>
              </a:spcBef>
              <a:buFont typeface="Arial" charset="0"/>
              <a:buNone/>
            </a:pPr>
            <a:r>
              <a:rPr lang="uk-UA" altLang="uk-UA" sz="2000" b="1" dirty="0" smtClean="0">
                <a:latin typeface="Times New Roman" pitchFamily="18" charset="0"/>
              </a:rPr>
              <a:t>До </a:t>
            </a:r>
            <a:r>
              <a:rPr lang="uk-UA" altLang="uk-UA" sz="2000" b="1" dirty="0">
                <a:latin typeface="Times New Roman" pitchFamily="18" charset="0"/>
              </a:rPr>
              <a:t>місцевого бюджету </a:t>
            </a:r>
            <a:r>
              <a:rPr lang="uk-UA" altLang="uk-UA" sz="2000" dirty="0">
                <a:latin typeface="Times New Roman" pitchFamily="18" charset="0"/>
              </a:rPr>
              <a:t>надійшло коштів від продажу земельних ділянок на загальну суму </a:t>
            </a:r>
            <a:r>
              <a:rPr lang="uk-UA" altLang="uk-UA" sz="2000" b="1" dirty="0">
                <a:latin typeface="Times New Roman" pitchFamily="18" charset="0"/>
              </a:rPr>
              <a:t>1 млн. 840 тис. 873грн</a:t>
            </a:r>
            <a:r>
              <a:rPr lang="uk-UA" altLang="uk-UA" sz="2000" dirty="0">
                <a:latin typeface="Times New Roman" pitchFamily="18" charset="0"/>
              </a:rPr>
              <a:t>.</a:t>
            </a:r>
          </a:p>
          <a:p>
            <a:pPr>
              <a:lnSpc>
                <a:spcPct val="70000"/>
              </a:lnSpc>
              <a:spcBef>
                <a:spcPts val="1000"/>
              </a:spcBef>
              <a:buFont typeface="Arial" charset="0"/>
              <a:buNone/>
            </a:pPr>
            <a:r>
              <a:rPr lang="uk-UA" altLang="uk-UA" sz="2000" u="sng" dirty="0" smtClean="0">
                <a:latin typeface="Times New Roman" pitchFamily="18" charset="0"/>
              </a:rPr>
              <a:t>У </a:t>
            </a:r>
            <a:r>
              <a:rPr lang="uk-UA" altLang="uk-UA" sz="2000" u="sng" dirty="0">
                <a:latin typeface="Times New Roman" pitchFamily="18" charset="0"/>
              </a:rPr>
              <a:t>формі аукціону</a:t>
            </a:r>
            <a:r>
              <a:rPr lang="uk-UA" altLang="uk-UA" sz="2000" dirty="0">
                <a:latin typeface="Times New Roman" pitchFamily="18" charset="0"/>
              </a:rPr>
              <a:t>:</a:t>
            </a:r>
          </a:p>
          <a:p>
            <a:pPr>
              <a:lnSpc>
                <a:spcPct val="70000"/>
              </a:lnSpc>
              <a:spcBef>
                <a:spcPts val="1000"/>
              </a:spcBef>
              <a:buFont typeface="Arial" charset="0"/>
              <a:buChar char="•"/>
            </a:pPr>
            <a:r>
              <a:rPr lang="uk-UA" altLang="uk-UA" sz="2000" b="1" dirty="0">
                <a:latin typeface="Times New Roman" pitchFamily="18" charset="0"/>
              </a:rPr>
              <a:t>2 земельні ділянки </a:t>
            </a:r>
            <a:r>
              <a:rPr lang="uk-UA" altLang="uk-UA" sz="2000" dirty="0">
                <a:latin typeface="Times New Roman" pitchFamily="18" charset="0"/>
              </a:rPr>
              <a:t>продано у власність на території Великобичківської селищної ради та Білоцерківської сільської ради на загальну площу 2,1854 га, на загальну вартість 1 млн. 709 тис. 554 грн.</a:t>
            </a:r>
          </a:p>
          <a:p>
            <a:pPr>
              <a:lnSpc>
                <a:spcPct val="70000"/>
              </a:lnSpc>
              <a:spcBef>
                <a:spcPts val="1000"/>
              </a:spcBef>
              <a:buFont typeface="Arial" charset="0"/>
              <a:buChar char="•"/>
            </a:pPr>
            <a:r>
              <a:rPr lang="uk-UA" altLang="uk-UA" sz="2000" dirty="0">
                <a:latin typeface="Times New Roman" pitchFamily="18" charset="0"/>
              </a:rPr>
              <a:t>Квасівською сільською радою на земельних торгах набуто право оренди земельної ділянки площею 0,15 га строком на 10 років (розмір річної орендної плати за користування земельною ділянкою становить 87 тис. 376, 98 грн.)</a:t>
            </a:r>
          </a:p>
          <a:p>
            <a:pPr>
              <a:lnSpc>
                <a:spcPct val="70000"/>
              </a:lnSpc>
              <a:spcBef>
                <a:spcPts val="1000"/>
              </a:spcBef>
              <a:buFont typeface="Arial" charset="0"/>
              <a:buNone/>
            </a:pPr>
            <a:r>
              <a:rPr lang="uk-UA" altLang="uk-UA" sz="2000" dirty="0" smtClean="0">
                <a:latin typeface="Times New Roman" pitchFamily="18" charset="0"/>
              </a:rPr>
              <a:t>Здійснено </a:t>
            </a:r>
            <a:r>
              <a:rPr lang="uk-UA" altLang="uk-UA" sz="2000" dirty="0">
                <a:latin typeface="Times New Roman" pitchFamily="18" charset="0"/>
              </a:rPr>
              <a:t>добір земельних ділянок с/г призначення державної власності, права на які можуть бути виставлені на земельні торги на загальну площу 56,2647 га:</a:t>
            </a:r>
          </a:p>
          <a:p>
            <a:pPr>
              <a:lnSpc>
                <a:spcPct val="70000"/>
              </a:lnSpc>
              <a:spcBef>
                <a:spcPts val="1000"/>
              </a:spcBef>
              <a:buFont typeface="Arial" charset="0"/>
              <a:buChar char="•"/>
            </a:pPr>
            <a:r>
              <a:rPr lang="uk-UA" altLang="uk-UA" sz="2000" dirty="0">
                <a:latin typeface="Times New Roman" pitchFamily="18" charset="0"/>
              </a:rPr>
              <a:t>на території Рахівської міської ради (полонина Теринтин)</a:t>
            </a:r>
          </a:p>
          <a:p>
            <a:pPr>
              <a:lnSpc>
                <a:spcPct val="70000"/>
              </a:lnSpc>
              <a:spcBef>
                <a:spcPts val="1000"/>
              </a:spcBef>
              <a:buFont typeface="Arial" charset="0"/>
              <a:buChar char="•"/>
            </a:pPr>
            <a:r>
              <a:rPr lang="uk-UA" altLang="uk-UA" sz="2000" dirty="0">
                <a:latin typeface="Times New Roman" pitchFamily="18" charset="0"/>
              </a:rPr>
              <a:t>на території Квасівської сільської ради (за межами населеного пункту  пол.Драгобрат (ур.Браївка))</a:t>
            </a:r>
            <a:endParaRPr lang="ru-RU" altLang="uk-UA" sz="2000" dirty="0">
              <a:latin typeface="Times New Roman" pitchFamily="18" charset="0"/>
            </a:endParaRPr>
          </a:p>
        </p:txBody>
      </p:sp>
    </p:spTree>
    <p:extLst>
      <p:ext uri="{BB962C8B-B14F-4D97-AF65-F5344CB8AC3E}">
        <p14:creationId xmlns:p14="http://schemas.microsoft.com/office/powerpoint/2010/main" val="1705901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484784"/>
            <a:ext cx="8640959" cy="4641379"/>
          </a:xfrm>
        </p:spPr>
        <p:txBody>
          <a:bodyPr/>
          <a:lstStyle/>
          <a:p>
            <a:pPr algn="ctr"/>
            <a:r>
              <a:rPr lang="uk-UA" b="1" dirty="0">
                <a:solidFill>
                  <a:schemeClr val="tx1"/>
                </a:solidFill>
              </a:rPr>
              <a:t>Про підсумки роботи Головного управління Держгеокадастру у Закарпатській області </a:t>
            </a:r>
            <a:endParaRPr lang="uk-UA" b="1" dirty="0" smtClean="0">
              <a:solidFill>
                <a:schemeClr val="tx1"/>
              </a:solidFill>
            </a:endParaRPr>
          </a:p>
          <a:p>
            <a:pPr marL="0" indent="0" algn="ctr">
              <a:buNone/>
            </a:pPr>
            <a:r>
              <a:rPr lang="uk-UA" b="1" dirty="0" smtClean="0">
                <a:solidFill>
                  <a:schemeClr val="tx1"/>
                </a:solidFill>
              </a:rPr>
              <a:t>за 201</a:t>
            </a:r>
            <a:r>
              <a:rPr lang="en-US" b="1" dirty="0" smtClean="0">
                <a:solidFill>
                  <a:schemeClr val="tx1"/>
                </a:solidFill>
              </a:rPr>
              <a:t>8</a:t>
            </a:r>
            <a:r>
              <a:rPr lang="uk-UA" b="1" dirty="0" smtClean="0">
                <a:solidFill>
                  <a:schemeClr val="tx1"/>
                </a:solidFill>
              </a:rPr>
              <a:t> рік</a:t>
            </a:r>
            <a:endParaRPr lang="uk-UA" b="1" dirty="0">
              <a:solidFill>
                <a:schemeClr val="tx1"/>
              </a:solidFill>
            </a:endParaRPr>
          </a:p>
          <a:p>
            <a:endParaRPr lang="uk-UA" b="1" dirty="0" smtClean="0">
              <a:solidFill>
                <a:schemeClr val="tx1"/>
              </a:solidFill>
            </a:endParaRPr>
          </a:p>
          <a:p>
            <a:endParaRPr lang="uk-UA" dirty="0">
              <a:solidFill>
                <a:schemeClr val="tx1"/>
              </a:solidFill>
            </a:endParaRPr>
          </a:p>
          <a:p>
            <a:endParaRPr lang="uk-UA" dirty="0" smtClean="0">
              <a:solidFill>
                <a:schemeClr val="tx1"/>
              </a:solidFill>
            </a:endParaRPr>
          </a:p>
          <a:p>
            <a:endParaRPr lang="uk-UA" dirty="0">
              <a:solidFill>
                <a:schemeClr val="tx1"/>
              </a:solidFill>
            </a:endParaRPr>
          </a:p>
          <a:p>
            <a:endParaRPr lang="uk-UA" dirty="0" smtClean="0">
              <a:solidFill>
                <a:schemeClr val="tx1"/>
              </a:solidFill>
            </a:endParaRPr>
          </a:p>
          <a:p>
            <a:r>
              <a:rPr lang="uk-UA" sz="1800" b="1" dirty="0" smtClean="0">
                <a:solidFill>
                  <a:schemeClr val="tx1"/>
                </a:solidFill>
              </a:rPr>
              <a:t>Доповідає:  начальник </a:t>
            </a:r>
            <a:r>
              <a:rPr lang="uk-UA" sz="1800" b="1" dirty="0">
                <a:solidFill>
                  <a:schemeClr val="tx1"/>
                </a:solidFill>
              </a:rPr>
              <a:t>Головного управління Держгеокадастру у </a:t>
            </a:r>
            <a:endParaRPr lang="uk-UA" sz="1800" b="1" dirty="0" smtClean="0">
              <a:solidFill>
                <a:schemeClr val="tx1"/>
              </a:solidFill>
            </a:endParaRPr>
          </a:p>
          <a:p>
            <a:r>
              <a:rPr lang="uk-UA" sz="1800" b="1" dirty="0">
                <a:solidFill>
                  <a:schemeClr val="tx1"/>
                </a:solidFill>
              </a:rPr>
              <a:t> </a:t>
            </a:r>
            <a:r>
              <a:rPr lang="uk-UA" sz="1800" b="1" dirty="0" smtClean="0">
                <a:solidFill>
                  <a:schemeClr val="tx1"/>
                </a:solidFill>
              </a:rPr>
              <a:t>                    Закарпатській області  Мельничук С.С.  </a:t>
            </a:r>
            <a:endParaRPr lang="uk-UA" sz="1800" b="1" dirty="0">
              <a:solidFill>
                <a:schemeClr val="tx1"/>
              </a:solidFill>
            </a:endParaRPr>
          </a:p>
          <a:p>
            <a:endParaRPr lang="uk-UA" dirty="0"/>
          </a:p>
        </p:txBody>
      </p:sp>
      <p:sp>
        <p:nvSpPr>
          <p:cNvPr id="3" name="Заголовок 2"/>
          <p:cNvSpPr>
            <a:spLocks noGrp="1"/>
          </p:cNvSpPr>
          <p:nvPr>
            <p:ph type="title"/>
          </p:nvPr>
        </p:nvSpPr>
        <p:spPr/>
        <p:txBody>
          <a:bodyPr>
            <a:normAutofit/>
          </a:bodyPr>
          <a:lstStyle/>
          <a:p>
            <a:pPr algn="l"/>
            <a:r>
              <a:rPr lang="uk-UA" sz="1600" dirty="0" smtClean="0"/>
              <a:t>Питання 1</a:t>
            </a:r>
            <a:endParaRPr lang="uk-UA" sz="1600" dirty="0"/>
          </a:p>
        </p:txBody>
      </p:sp>
      <p:pic>
        <p:nvPicPr>
          <p:cNvPr id="4" name="Picture 6" descr="C:\Users\kuzmenko\Desktop\C-_Users_kuzmenko_Desktop_Без-имени-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6560" y="513415"/>
            <a:ext cx="2160240" cy="796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4837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91264" cy="720080"/>
          </a:xfrm>
        </p:spPr>
        <p:txBody>
          <a:bodyPr>
            <a:normAutofit/>
          </a:bodyPr>
          <a:lstStyle/>
          <a:p>
            <a:pPr>
              <a:defRPr/>
            </a:pPr>
            <a:r>
              <a:rPr lang="uk-UA" sz="2400" b="1" dirty="0">
                <a:solidFill>
                  <a:schemeClr val="bg1"/>
                </a:solidFill>
                <a:effectLst>
                  <a:outerShdw blurRad="38100" dist="38100" dir="2700000" algn="tl">
                    <a:srgbClr val="C0C0C0"/>
                  </a:outerShdw>
                </a:effectLst>
                <a:latin typeface="Times New Roman" pitchFamily="18" charset="0"/>
                <a:cs typeface="Times New Roman" pitchFamily="18" charset="0"/>
              </a:rPr>
              <a:t>Інші </a:t>
            </a:r>
            <a:r>
              <a:rPr lang="uk-UA" sz="2400" b="1" dirty="0" smtClean="0">
                <a:solidFill>
                  <a:schemeClr val="bg1"/>
                </a:solidFill>
                <a:effectLst>
                  <a:outerShdw blurRad="38100" dist="38100" dir="2700000" algn="tl">
                    <a:srgbClr val="C0C0C0"/>
                  </a:outerShdw>
                </a:effectLst>
                <a:latin typeface="Times New Roman" pitchFamily="18" charset="0"/>
                <a:cs typeface="Times New Roman" pitchFamily="18" charset="0"/>
              </a:rPr>
              <a:t>питання</a:t>
            </a:r>
            <a:endParaRPr lang="uk-UA" sz="2400" u="sng" dirty="0">
              <a:latin typeface="Times New Roman" panose="02020603050405020304" pitchFamily="18" charset="0"/>
              <a:cs typeface="Times New Roman" panose="02020603050405020304" pitchFamily="18" charset="0"/>
            </a:endParaRPr>
          </a:p>
        </p:txBody>
      </p:sp>
      <p:sp>
        <p:nvSpPr>
          <p:cNvPr id="3" name="Rectangle 8"/>
          <p:cNvSpPr>
            <a:spLocks/>
          </p:cNvSpPr>
          <p:nvPr/>
        </p:nvSpPr>
        <p:spPr bwMode="auto">
          <a:xfrm>
            <a:off x="323528" y="1792289"/>
            <a:ext cx="8568952" cy="444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ts val="1000"/>
              </a:spcBef>
              <a:buFont typeface="Arial" charset="0"/>
              <a:buNone/>
            </a:pPr>
            <a:endParaRPr lang="uk-UA" altLang="uk-UA" sz="2800" b="1" dirty="0">
              <a:latin typeface="Times New Roman" pitchFamily="18" charset="0"/>
            </a:endParaRPr>
          </a:p>
          <a:p>
            <a:pPr>
              <a:lnSpc>
                <a:spcPct val="90000"/>
              </a:lnSpc>
              <a:spcBef>
                <a:spcPts val="1000"/>
              </a:spcBef>
              <a:buFont typeface="Arial" charset="0"/>
              <a:buChar char="•"/>
            </a:pPr>
            <a:r>
              <a:rPr lang="uk-UA" altLang="uk-UA" sz="2800" b="1" dirty="0">
                <a:latin typeface="Times New Roman" pitchFamily="18" charset="0"/>
              </a:rPr>
              <a:t>Робота зі зверненнями громадян</a:t>
            </a:r>
          </a:p>
          <a:p>
            <a:pPr>
              <a:lnSpc>
                <a:spcPct val="90000"/>
              </a:lnSpc>
              <a:spcBef>
                <a:spcPts val="1000"/>
              </a:spcBef>
              <a:buFont typeface="Arial" charset="0"/>
              <a:buChar char="•"/>
            </a:pPr>
            <a:endParaRPr lang="uk-UA" altLang="uk-UA" sz="2800" b="1" dirty="0">
              <a:latin typeface="Times New Roman" pitchFamily="18" charset="0"/>
            </a:endParaRPr>
          </a:p>
          <a:p>
            <a:pPr>
              <a:lnSpc>
                <a:spcPct val="90000"/>
              </a:lnSpc>
              <a:spcBef>
                <a:spcPts val="1000"/>
              </a:spcBef>
              <a:buFont typeface="Arial" charset="0"/>
              <a:buChar char="•"/>
            </a:pPr>
            <a:r>
              <a:rPr lang="uk-UA" altLang="uk-UA" sz="2800" b="1" dirty="0">
                <a:latin typeface="Times New Roman" pitchFamily="18" charset="0"/>
                <a:cs typeface="Times New Roman" pitchFamily="18" charset="0"/>
              </a:rPr>
              <a:t>Ведення Державного фонду документації із землеустрою</a:t>
            </a:r>
          </a:p>
          <a:p>
            <a:pPr>
              <a:lnSpc>
                <a:spcPct val="90000"/>
              </a:lnSpc>
              <a:spcBef>
                <a:spcPts val="1000"/>
              </a:spcBef>
              <a:buFont typeface="Arial" charset="0"/>
              <a:buChar char="•"/>
            </a:pPr>
            <a:endParaRPr lang="uk-UA" altLang="uk-UA" sz="2800" b="1" dirty="0">
              <a:latin typeface="Times New Roman" pitchFamily="18" charset="0"/>
            </a:endParaRPr>
          </a:p>
          <a:p>
            <a:pPr>
              <a:lnSpc>
                <a:spcPct val="90000"/>
              </a:lnSpc>
              <a:spcBef>
                <a:spcPts val="1000"/>
              </a:spcBef>
              <a:buFont typeface="Arial" charset="0"/>
              <a:buChar char="•"/>
            </a:pPr>
            <a:r>
              <a:rPr lang="uk-UA" altLang="uk-UA" sz="2800" b="1" dirty="0">
                <a:latin typeface="Times New Roman" pitchFamily="18" charset="0"/>
              </a:rPr>
              <a:t>Запобігання та протидія корупції у Відділі</a:t>
            </a:r>
          </a:p>
          <a:p>
            <a:pPr>
              <a:lnSpc>
                <a:spcPct val="90000"/>
              </a:lnSpc>
              <a:spcBef>
                <a:spcPts val="1000"/>
              </a:spcBef>
              <a:buFont typeface="Arial" charset="0"/>
              <a:buChar char="•"/>
            </a:pPr>
            <a:endParaRPr lang="uk-UA" altLang="uk-UA" sz="2800" b="1" dirty="0">
              <a:latin typeface="Times New Roman" pitchFamily="18" charset="0"/>
            </a:endParaRPr>
          </a:p>
          <a:p>
            <a:pPr>
              <a:lnSpc>
                <a:spcPct val="90000"/>
              </a:lnSpc>
              <a:spcBef>
                <a:spcPts val="1000"/>
              </a:spcBef>
              <a:buFont typeface="Arial" charset="0"/>
              <a:buChar char="•"/>
            </a:pPr>
            <a:r>
              <a:rPr lang="uk-UA" altLang="uk-UA" sz="2800" b="1" dirty="0">
                <a:latin typeface="Times New Roman" pitchFamily="18" charset="0"/>
              </a:rPr>
              <a:t>Організаційна робота та документообіг у Відділі</a:t>
            </a:r>
            <a:endParaRPr lang="ru-RU" altLang="uk-UA" sz="2800" b="1" dirty="0">
              <a:latin typeface="Times New Roman" pitchFamily="18" charset="0"/>
            </a:endParaRPr>
          </a:p>
        </p:txBody>
      </p:sp>
    </p:spTree>
    <p:extLst>
      <p:ext uri="{BB962C8B-B14F-4D97-AF65-F5344CB8AC3E}">
        <p14:creationId xmlns:p14="http://schemas.microsoft.com/office/powerpoint/2010/main" val="22363833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sers\kuzmenko\Desktop\C-_Users_kuzmenko_Desktop_Без-имени-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3240360" cy="1527371"/>
          </a:xfrm>
          <a:prstGeom prst="rect">
            <a:avLst/>
          </a:prstGeom>
          <a:solidFill>
            <a:schemeClr val="accent1">
              <a:lumMod val="75000"/>
            </a:schemeClr>
          </a:solidFill>
          <a:extLst/>
        </p:spPr>
      </p:pic>
      <p:sp>
        <p:nvSpPr>
          <p:cNvPr id="5" name="Прямоугольник 4"/>
          <p:cNvSpPr/>
          <p:nvPr/>
        </p:nvSpPr>
        <p:spPr>
          <a:xfrm>
            <a:off x="3563888" y="260648"/>
            <a:ext cx="5328592" cy="1323439"/>
          </a:xfrm>
          <a:prstGeom prst="rect">
            <a:avLst/>
          </a:prstGeom>
        </p:spPr>
        <p:txBody>
          <a:bodyPr wrap="square">
            <a:spAutoFit/>
          </a:bodyPr>
          <a:lstStyle/>
          <a:p>
            <a:pPr algn="ctr"/>
            <a:r>
              <a:rPr lang="uk-UA" sz="2000" b="1" dirty="0">
                <a:solidFill>
                  <a:schemeClr val="bg1"/>
                </a:solidFill>
                <a:effectLst>
                  <a:outerShdw blurRad="38100" dist="38100" dir="2700000" algn="tl">
                    <a:srgbClr val="C0C0C0"/>
                  </a:outerShdw>
                </a:effectLst>
                <a:latin typeface="Times New Roman" pitchFamily="18" charset="0"/>
                <a:cs typeface="Times New Roman" pitchFamily="18" charset="0"/>
              </a:rPr>
              <a:t>Про підсумки роботи Відділу у </a:t>
            </a:r>
            <a:endParaRPr lang="uk-UA" sz="2000" b="1" dirty="0" smtClean="0">
              <a:solidFill>
                <a:schemeClr val="bg1"/>
              </a:solidFill>
              <a:effectLst>
                <a:outerShdw blurRad="38100" dist="38100" dir="2700000" algn="tl">
                  <a:srgbClr val="C0C0C0"/>
                </a:outerShdw>
              </a:effectLst>
              <a:latin typeface="Times New Roman" pitchFamily="18" charset="0"/>
              <a:cs typeface="Times New Roman" pitchFamily="18" charset="0"/>
            </a:endParaRPr>
          </a:p>
          <a:p>
            <a:pPr algn="ctr"/>
            <a:r>
              <a:rPr lang="uk-UA" sz="2000" b="1" dirty="0" smtClean="0">
                <a:solidFill>
                  <a:schemeClr val="bg1"/>
                </a:solidFill>
                <a:effectLst>
                  <a:outerShdw blurRad="38100" dist="38100" dir="2700000" algn="tl">
                    <a:srgbClr val="C0C0C0"/>
                  </a:outerShdw>
                </a:effectLst>
                <a:latin typeface="Times New Roman" pitchFamily="18" charset="0"/>
                <a:cs typeface="Times New Roman" pitchFamily="18" charset="0"/>
              </a:rPr>
              <a:t>Рахівському </a:t>
            </a:r>
            <a:r>
              <a:rPr lang="uk-UA" sz="2000" b="1" dirty="0">
                <a:solidFill>
                  <a:schemeClr val="bg1"/>
                </a:solidFill>
                <a:effectLst>
                  <a:outerShdw blurRad="38100" dist="38100" dir="2700000" algn="tl">
                    <a:srgbClr val="C0C0C0"/>
                  </a:outerShdw>
                </a:effectLst>
                <a:latin typeface="Times New Roman" pitchFamily="18" charset="0"/>
                <a:cs typeface="Times New Roman" pitchFamily="18" charset="0"/>
              </a:rPr>
              <a:t>районі </a:t>
            </a:r>
            <a:br>
              <a:rPr lang="uk-UA" sz="2000" b="1" dirty="0">
                <a:solidFill>
                  <a:schemeClr val="bg1"/>
                </a:solidFill>
                <a:effectLst>
                  <a:outerShdw blurRad="38100" dist="38100" dir="2700000" algn="tl">
                    <a:srgbClr val="C0C0C0"/>
                  </a:outerShdw>
                </a:effectLst>
                <a:latin typeface="Times New Roman" pitchFamily="18" charset="0"/>
                <a:cs typeface="Times New Roman" pitchFamily="18" charset="0"/>
              </a:rPr>
            </a:br>
            <a:r>
              <a:rPr lang="uk-UA" sz="2000" b="1" dirty="0">
                <a:solidFill>
                  <a:schemeClr val="bg1"/>
                </a:solidFill>
                <a:effectLst>
                  <a:outerShdw blurRad="38100" dist="38100" dir="2700000" algn="tl">
                    <a:srgbClr val="C0C0C0"/>
                  </a:outerShdw>
                </a:effectLst>
                <a:latin typeface="Times New Roman" pitchFamily="18" charset="0"/>
                <a:cs typeface="Times New Roman" pitchFamily="18" charset="0"/>
              </a:rPr>
              <a:t>Головного управління Держгеокадастру у </a:t>
            </a:r>
            <a:br>
              <a:rPr lang="uk-UA" sz="2000" b="1" dirty="0">
                <a:solidFill>
                  <a:schemeClr val="bg1"/>
                </a:solidFill>
                <a:effectLst>
                  <a:outerShdw blurRad="38100" dist="38100" dir="2700000" algn="tl">
                    <a:srgbClr val="C0C0C0"/>
                  </a:outerShdw>
                </a:effectLst>
                <a:latin typeface="Times New Roman" pitchFamily="18" charset="0"/>
                <a:cs typeface="Times New Roman" pitchFamily="18" charset="0"/>
              </a:rPr>
            </a:br>
            <a:r>
              <a:rPr lang="uk-UA" sz="2000" b="1" dirty="0">
                <a:solidFill>
                  <a:schemeClr val="bg1"/>
                </a:solidFill>
                <a:effectLst>
                  <a:outerShdw blurRad="38100" dist="38100" dir="2700000" algn="tl">
                    <a:srgbClr val="C0C0C0"/>
                  </a:outerShdw>
                </a:effectLst>
                <a:latin typeface="Times New Roman" pitchFamily="18" charset="0"/>
                <a:cs typeface="Times New Roman" pitchFamily="18" charset="0"/>
              </a:rPr>
              <a:t>Закарпатській області за 2018 </a:t>
            </a:r>
            <a:r>
              <a:rPr lang="uk-UA" sz="2000" b="1" dirty="0" smtClean="0">
                <a:solidFill>
                  <a:schemeClr val="bg1"/>
                </a:solidFill>
                <a:effectLst>
                  <a:outerShdw blurRad="38100" dist="38100" dir="2700000" algn="tl">
                    <a:srgbClr val="C0C0C0"/>
                  </a:outerShdw>
                </a:effectLst>
                <a:latin typeface="Times New Roman" pitchFamily="18" charset="0"/>
                <a:cs typeface="Times New Roman" pitchFamily="18" charset="0"/>
              </a:rPr>
              <a:t>рік</a:t>
            </a:r>
            <a:endParaRPr lang="uk-UA" sz="2000" dirty="0"/>
          </a:p>
        </p:txBody>
      </p:sp>
      <p:sp>
        <p:nvSpPr>
          <p:cNvPr id="6" name="TextBox 5"/>
          <p:cNvSpPr txBox="1"/>
          <p:nvPr/>
        </p:nvSpPr>
        <p:spPr>
          <a:xfrm>
            <a:off x="683568" y="5445224"/>
            <a:ext cx="7893921" cy="769937"/>
          </a:xfrm>
          <a:prstGeom prst="rect">
            <a:avLst/>
          </a:prstGeom>
          <a:noFill/>
        </p:spPr>
        <p:txBody>
          <a:bodyPr wrap="square">
            <a:spAutoFit/>
          </a:bodyPr>
          <a:lstStyle/>
          <a:p>
            <a:pPr algn="ctr" eaLnBrk="1" fontAlgn="auto" hangingPunct="1">
              <a:spcBef>
                <a:spcPts val="0"/>
              </a:spcBef>
              <a:spcAft>
                <a:spcPts val="0"/>
              </a:spcAft>
              <a:defRPr/>
            </a:pPr>
            <a:r>
              <a:rPr lang="uk-UA" sz="4400" b="1" spc="300"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ДЯКУЮ ЗА УВАГУ</a:t>
            </a:r>
          </a:p>
        </p:txBody>
      </p:sp>
    </p:spTree>
    <p:extLst>
      <p:ext uri="{BB962C8B-B14F-4D97-AF65-F5344CB8AC3E}">
        <p14:creationId xmlns:p14="http://schemas.microsoft.com/office/powerpoint/2010/main" val="4074979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2"/>
          <p:cNvSpPr>
            <a:spLocks noGrp="1"/>
          </p:cNvSpPr>
          <p:nvPr>
            <p:ph type="title"/>
          </p:nvPr>
        </p:nvSpPr>
        <p:spPr>
          <a:xfrm>
            <a:off x="457200" y="338328"/>
            <a:ext cx="8229600" cy="498384"/>
          </a:xfrm>
        </p:spPr>
        <p:txBody>
          <a:bodyPr>
            <a:noAutofit/>
          </a:bodyPr>
          <a:lstStyle/>
          <a:p>
            <a:r>
              <a:rPr lang="uk-UA" sz="2800" b="1" dirty="0" smtClean="0"/>
              <a:t>П_2 табл.1</a:t>
            </a:r>
            <a:endParaRPr lang="uk-UA" sz="2800" dirty="0"/>
          </a:p>
        </p:txBody>
      </p:sp>
      <p:graphicFrame>
        <p:nvGraphicFramePr>
          <p:cNvPr id="7" name="Диаграмма 6"/>
          <p:cNvGraphicFramePr>
            <a:graphicFrameLocks noGrp="1"/>
          </p:cNvGraphicFramePr>
          <p:nvPr>
            <p:extLst>
              <p:ext uri="{D42A27DB-BD31-4B8C-83A1-F6EECF244321}">
                <p14:modId xmlns:p14="http://schemas.microsoft.com/office/powerpoint/2010/main" val="404200384"/>
              </p:ext>
            </p:extLst>
          </p:nvPr>
        </p:nvGraphicFramePr>
        <p:xfrm>
          <a:off x="251520" y="908720"/>
          <a:ext cx="8640960" cy="5760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3790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2"/>
          <p:cNvSpPr>
            <a:spLocks noGrp="1"/>
          </p:cNvSpPr>
          <p:nvPr>
            <p:ph type="title"/>
          </p:nvPr>
        </p:nvSpPr>
        <p:spPr>
          <a:xfrm>
            <a:off x="457200" y="338328"/>
            <a:ext cx="8229600" cy="570392"/>
          </a:xfrm>
        </p:spPr>
        <p:txBody>
          <a:bodyPr>
            <a:noAutofit/>
          </a:bodyPr>
          <a:lstStyle/>
          <a:p>
            <a:r>
              <a:rPr lang="uk-UA" sz="2800" b="1" dirty="0" smtClean="0"/>
              <a:t>П_2 табл.2</a:t>
            </a:r>
            <a:endParaRPr lang="uk-UA" sz="2800" dirty="0"/>
          </a:p>
        </p:txBody>
      </p:sp>
      <p:graphicFrame>
        <p:nvGraphicFramePr>
          <p:cNvPr id="3" name="Диаграмма 2"/>
          <p:cNvGraphicFramePr>
            <a:graphicFrameLocks noGrp="1"/>
          </p:cNvGraphicFramePr>
          <p:nvPr>
            <p:extLst>
              <p:ext uri="{D42A27DB-BD31-4B8C-83A1-F6EECF244321}">
                <p14:modId xmlns:p14="http://schemas.microsoft.com/office/powerpoint/2010/main" val="1754397387"/>
              </p:ext>
            </p:extLst>
          </p:nvPr>
        </p:nvGraphicFramePr>
        <p:xfrm>
          <a:off x="251520" y="908720"/>
          <a:ext cx="8712968" cy="5760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37476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2"/>
          <p:cNvSpPr>
            <a:spLocks noGrp="1"/>
          </p:cNvSpPr>
          <p:nvPr>
            <p:ph type="title"/>
          </p:nvPr>
        </p:nvSpPr>
        <p:spPr>
          <a:xfrm>
            <a:off x="457200" y="338328"/>
            <a:ext cx="8229600" cy="570392"/>
          </a:xfrm>
        </p:spPr>
        <p:txBody>
          <a:bodyPr>
            <a:noAutofit/>
          </a:bodyPr>
          <a:lstStyle/>
          <a:p>
            <a:r>
              <a:rPr lang="uk-UA" sz="2800" b="1" dirty="0" smtClean="0"/>
              <a:t>П_2 табл.3</a:t>
            </a:r>
            <a:endParaRPr lang="uk-UA" sz="2800" dirty="0"/>
          </a:p>
        </p:txBody>
      </p:sp>
      <p:graphicFrame>
        <p:nvGraphicFramePr>
          <p:cNvPr id="3" name="Диаграмма 2"/>
          <p:cNvGraphicFramePr>
            <a:graphicFrameLocks noGrp="1"/>
          </p:cNvGraphicFramePr>
          <p:nvPr>
            <p:extLst>
              <p:ext uri="{D42A27DB-BD31-4B8C-83A1-F6EECF244321}">
                <p14:modId xmlns:p14="http://schemas.microsoft.com/office/powerpoint/2010/main" val="3874449052"/>
              </p:ext>
            </p:extLst>
          </p:nvPr>
        </p:nvGraphicFramePr>
        <p:xfrm>
          <a:off x="251520" y="980729"/>
          <a:ext cx="8640960" cy="54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79458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2"/>
          <p:cNvSpPr>
            <a:spLocks noGrp="1"/>
          </p:cNvSpPr>
          <p:nvPr>
            <p:ph type="title"/>
          </p:nvPr>
        </p:nvSpPr>
        <p:spPr>
          <a:xfrm>
            <a:off x="457200" y="338328"/>
            <a:ext cx="8229600" cy="498384"/>
          </a:xfrm>
        </p:spPr>
        <p:txBody>
          <a:bodyPr>
            <a:noAutofit/>
          </a:bodyPr>
          <a:lstStyle/>
          <a:p>
            <a:r>
              <a:rPr lang="uk-UA" sz="2800" b="1" dirty="0" smtClean="0"/>
              <a:t>П_2 табл.4</a:t>
            </a:r>
            <a:endParaRPr lang="uk-UA" sz="2800" dirty="0"/>
          </a:p>
        </p:txBody>
      </p:sp>
      <p:graphicFrame>
        <p:nvGraphicFramePr>
          <p:cNvPr id="3" name="Диаграмма 2"/>
          <p:cNvGraphicFramePr>
            <a:graphicFrameLocks/>
          </p:cNvGraphicFramePr>
          <p:nvPr>
            <p:extLst>
              <p:ext uri="{D42A27DB-BD31-4B8C-83A1-F6EECF244321}">
                <p14:modId xmlns:p14="http://schemas.microsoft.com/office/powerpoint/2010/main" val="3266641526"/>
              </p:ext>
            </p:extLst>
          </p:nvPr>
        </p:nvGraphicFramePr>
        <p:xfrm>
          <a:off x="251520" y="908720"/>
          <a:ext cx="8712968" cy="58326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32583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2"/>
          <p:cNvSpPr>
            <a:spLocks noGrp="1"/>
          </p:cNvSpPr>
          <p:nvPr>
            <p:ph type="title"/>
          </p:nvPr>
        </p:nvSpPr>
        <p:spPr>
          <a:xfrm>
            <a:off x="457200" y="338328"/>
            <a:ext cx="8229600" cy="570392"/>
          </a:xfrm>
        </p:spPr>
        <p:txBody>
          <a:bodyPr>
            <a:noAutofit/>
          </a:bodyPr>
          <a:lstStyle/>
          <a:p>
            <a:r>
              <a:rPr lang="uk-UA" sz="2800" b="1" dirty="0" smtClean="0"/>
              <a:t>П_2 табл.5</a:t>
            </a:r>
            <a:endParaRPr lang="uk-UA" sz="2800" dirty="0"/>
          </a:p>
        </p:txBody>
      </p:sp>
      <p:graphicFrame>
        <p:nvGraphicFramePr>
          <p:cNvPr id="3" name="Диаграмма 2"/>
          <p:cNvGraphicFramePr>
            <a:graphicFrameLocks noGrp="1"/>
          </p:cNvGraphicFramePr>
          <p:nvPr>
            <p:extLst>
              <p:ext uri="{D42A27DB-BD31-4B8C-83A1-F6EECF244321}">
                <p14:modId xmlns:p14="http://schemas.microsoft.com/office/powerpoint/2010/main" val="3941732398"/>
              </p:ext>
            </p:extLst>
          </p:nvPr>
        </p:nvGraphicFramePr>
        <p:xfrm>
          <a:off x="251520" y="908721"/>
          <a:ext cx="8640960" cy="58326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04366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2"/>
          <p:cNvSpPr>
            <a:spLocks noGrp="1"/>
          </p:cNvSpPr>
          <p:nvPr>
            <p:ph type="title"/>
          </p:nvPr>
        </p:nvSpPr>
        <p:spPr>
          <a:xfrm>
            <a:off x="457200" y="338328"/>
            <a:ext cx="8229600" cy="570392"/>
          </a:xfrm>
        </p:spPr>
        <p:txBody>
          <a:bodyPr>
            <a:noAutofit/>
          </a:bodyPr>
          <a:lstStyle/>
          <a:p>
            <a:r>
              <a:rPr lang="uk-UA" sz="2800" b="1" dirty="0" smtClean="0"/>
              <a:t>П_2 табл.6</a:t>
            </a:r>
            <a:endParaRPr lang="uk-UA" sz="2800" dirty="0"/>
          </a:p>
        </p:txBody>
      </p:sp>
      <p:graphicFrame>
        <p:nvGraphicFramePr>
          <p:cNvPr id="3" name="Диаграмма 2"/>
          <p:cNvGraphicFramePr>
            <a:graphicFrameLocks noGrp="1"/>
          </p:cNvGraphicFramePr>
          <p:nvPr>
            <p:extLst>
              <p:ext uri="{D42A27DB-BD31-4B8C-83A1-F6EECF244321}">
                <p14:modId xmlns:p14="http://schemas.microsoft.com/office/powerpoint/2010/main" val="3142556452"/>
              </p:ext>
            </p:extLst>
          </p:nvPr>
        </p:nvGraphicFramePr>
        <p:xfrm>
          <a:off x="251520" y="980729"/>
          <a:ext cx="8640960" cy="5760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78800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2"/>
          <p:cNvSpPr>
            <a:spLocks noGrp="1"/>
          </p:cNvSpPr>
          <p:nvPr>
            <p:ph type="title"/>
          </p:nvPr>
        </p:nvSpPr>
        <p:spPr>
          <a:xfrm>
            <a:off x="457200" y="338328"/>
            <a:ext cx="8229600" cy="570392"/>
          </a:xfrm>
        </p:spPr>
        <p:txBody>
          <a:bodyPr>
            <a:noAutofit/>
          </a:bodyPr>
          <a:lstStyle/>
          <a:p>
            <a:r>
              <a:rPr lang="uk-UA" sz="2800" b="1" dirty="0" smtClean="0"/>
              <a:t>П_2 табл.7</a:t>
            </a:r>
            <a:endParaRPr lang="uk-UA" sz="2800" dirty="0"/>
          </a:p>
        </p:txBody>
      </p:sp>
      <p:graphicFrame>
        <p:nvGraphicFramePr>
          <p:cNvPr id="3" name="Диаграмма 2"/>
          <p:cNvGraphicFramePr>
            <a:graphicFrameLocks noGrp="1"/>
          </p:cNvGraphicFramePr>
          <p:nvPr>
            <p:extLst>
              <p:ext uri="{D42A27DB-BD31-4B8C-83A1-F6EECF244321}">
                <p14:modId xmlns:p14="http://schemas.microsoft.com/office/powerpoint/2010/main" val="4078135656"/>
              </p:ext>
            </p:extLst>
          </p:nvPr>
        </p:nvGraphicFramePr>
        <p:xfrm>
          <a:off x="251520" y="908721"/>
          <a:ext cx="8640960" cy="58326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87876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2"/>
          <p:cNvSpPr>
            <a:spLocks noGrp="1"/>
          </p:cNvSpPr>
          <p:nvPr>
            <p:ph type="title"/>
          </p:nvPr>
        </p:nvSpPr>
        <p:spPr>
          <a:xfrm>
            <a:off x="457200" y="338328"/>
            <a:ext cx="8229600" cy="498384"/>
          </a:xfrm>
        </p:spPr>
        <p:txBody>
          <a:bodyPr>
            <a:noAutofit/>
          </a:bodyPr>
          <a:lstStyle/>
          <a:p>
            <a:r>
              <a:rPr lang="uk-UA" sz="2800" b="1" dirty="0" smtClean="0"/>
              <a:t>П_2 табл.8</a:t>
            </a:r>
            <a:endParaRPr lang="uk-UA" sz="2800" dirty="0"/>
          </a:p>
        </p:txBody>
      </p:sp>
      <p:graphicFrame>
        <p:nvGraphicFramePr>
          <p:cNvPr id="3" name="Диаграмма 2"/>
          <p:cNvGraphicFramePr>
            <a:graphicFrameLocks noGrp="1"/>
          </p:cNvGraphicFramePr>
          <p:nvPr>
            <p:extLst>
              <p:ext uri="{D42A27DB-BD31-4B8C-83A1-F6EECF244321}">
                <p14:modId xmlns:p14="http://schemas.microsoft.com/office/powerpoint/2010/main" val="607622531"/>
              </p:ext>
            </p:extLst>
          </p:nvPr>
        </p:nvGraphicFramePr>
        <p:xfrm>
          <a:off x="251520" y="908721"/>
          <a:ext cx="8640960" cy="5760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5970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Stas\Desktop\Підготовчі документи на колегію 10102017\IMG_577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556792"/>
            <a:ext cx="8712968" cy="4569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4022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2"/>
          <p:cNvSpPr>
            <a:spLocks noGrp="1"/>
          </p:cNvSpPr>
          <p:nvPr>
            <p:ph type="title"/>
          </p:nvPr>
        </p:nvSpPr>
        <p:spPr>
          <a:xfrm>
            <a:off x="457200" y="338328"/>
            <a:ext cx="8229600" cy="642400"/>
          </a:xfrm>
        </p:spPr>
        <p:txBody>
          <a:bodyPr>
            <a:noAutofit/>
          </a:bodyPr>
          <a:lstStyle/>
          <a:p>
            <a:r>
              <a:rPr lang="uk-UA" sz="2800" b="1" dirty="0" smtClean="0"/>
              <a:t>П_3  1</a:t>
            </a:r>
            <a:endParaRPr lang="uk-UA" sz="2800" dirty="0"/>
          </a:p>
        </p:txBody>
      </p:sp>
      <p:graphicFrame>
        <p:nvGraphicFramePr>
          <p:cNvPr id="2" name="Таблица 1"/>
          <p:cNvGraphicFramePr>
            <a:graphicFrameLocks noGrp="1"/>
          </p:cNvGraphicFramePr>
          <p:nvPr>
            <p:extLst>
              <p:ext uri="{D42A27DB-BD31-4B8C-83A1-F6EECF244321}">
                <p14:modId xmlns:p14="http://schemas.microsoft.com/office/powerpoint/2010/main" val="1306526154"/>
              </p:ext>
            </p:extLst>
          </p:nvPr>
        </p:nvGraphicFramePr>
        <p:xfrm>
          <a:off x="251520" y="980728"/>
          <a:ext cx="8640959" cy="5688629"/>
        </p:xfrm>
        <a:graphic>
          <a:graphicData uri="http://schemas.openxmlformats.org/drawingml/2006/table">
            <a:tbl>
              <a:tblPr>
                <a:tableStyleId>{5C22544A-7EE6-4342-B048-85BDC9FD1C3A}</a:tableStyleId>
              </a:tblPr>
              <a:tblGrid>
                <a:gridCol w="422112">
                  <a:extLst>
                    <a:ext uri="{9D8B030D-6E8A-4147-A177-3AD203B41FA5}">
                      <a16:colId xmlns:a16="http://schemas.microsoft.com/office/drawing/2014/main" val="20000"/>
                    </a:ext>
                  </a:extLst>
                </a:gridCol>
                <a:gridCol w="411148">
                  <a:extLst>
                    <a:ext uri="{9D8B030D-6E8A-4147-A177-3AD203B41FA5}">
                      <a16:colId xmlns:a16="http://schemas.microsoft.com/office/drawing/2014/main" val="20001"/>
                    </a:ext>
                  </a:extLst>
                </a:gridCol>
                <a:gridCol w="274098">
                  <a:extLst>
                    <a:ext uri="{9D8B030D-6E8A-4147-A177-3AD203B41FA5}">
                      <a16:colId xmlns:a16="http://schemas.microsoft.com/office/drawing/2014/main" val="20002"/>
                    </a:ext>
                  </a:extLst>
                </a:gridCol>
                <a:gridCol w="505712">
                  <a:extLst>
                    <a:ext uri="{9D8B030D-6E8A-4147-A177-3AD203B41FA5}">
                      <a16:colId xmlns:a16="http://schemas.microsoft.com/office/drawing/2014/main" val="20003"/>
                    </a:ext>
                  </a:extLst>
                </a:gridCol>
                <a:gridCol w="416630">
                  <a:extLst>
                    <a:ext uri="{9D8B030D-6E8A-4147-A177-3AD203B41FA5}">
                      <a16:colId xmlns:a16="http://schemas.microsoft.com/office/drawing/2014/main" val="20004"/>
                    </a:ext>
                  </a:extLst>
                </a:gridCol>
                <a:gridCol w="844224">
                  <a:extLst>
                    <a:ext uri="{9D8B030D-6E8A-4147-A177-3AD203B41FA5}">
                      <a16:colId xmlns:a16="http://schemas.microsoft.com/office/drawing/2014/main" val="20005"/>
                    </a:ext>
                  </a:extLst>
                </a:gridCol>
                <a:gridCol w="844224">
                  <a:extLst>
                    <a:ext uri="{9D8B030D-6E8A-4147-A177-3AD203B41FA5}">
                      <a16:colId xmlns:a16="http://schemas.microsoft.com/office/drawing/2014/main" val="20006"/>
                    </a:ext>
                  </a:extLst>
                </a:gridCol>
                <a:gridCol w="794886">
                  <a:extLst>
                    <a:ext uri="{9D8B030D-6E8A-4147-A177-3AD203B41FA5}">
                      <a16:colId xmlns:a16="http://schemas.microsoft.com/office/drawing/2014/main" val="20007"/>
                    </a:ext>
                  </a:extLst>
                </a:gridCol>
                <a:gridCol w="816813">
                  <a:extLst>
                    <a:ext uri="{9D8B030D-6E8A-4147-A177-3AD203B41FA5}">
                      <a16:colId xmlns:a16="http://schemas.microsoft.com/office/drawing/2014/main" val="20008"/>
                    </a:ext>
                  </a:extLst>
                </a:gridCol>
                <a:gridCol w="482414">
                  <a:extLst>
                    <a:ext uri="{9D8B030D-6E8A-4147-A177-3AD203B41FA5}">
                      <a16:colId xmlns:a16="http://schemas.microsoft.com/office/drawing/2014/main" val="20009"/>
                    </a:ext>
                  </a:extLst>
                </a:gridCol>
                <a:gridCol w="423482">
                  <a:extLst>
                    <a:ext uri="{9D8B030D-6E8A-4147-A177-3AD203B41FA5}">
                      <a16:colId xmlns:a16="http://schemas.microsoft.com/office/drawing/2014/main" val="20010"/>
                    </a:ext>
                  </a:extLst>
                </a:gridCol>
                <a:gridCol w="427594">
                  <a:extLst>
                    <a:ext uri="{9D8B030D-6E8A-4147-A177-3AD203B41FA5}">
                      <a16:colId xmlns:a16="http://schemas.microsoft.com/office/drawing/2014/main" val="20011"/>
                    </a:ext>
                  </a:extLst>
                </a:gridCol>
                <a:gridCol w="427594">
                  <a:extLst>
                    <a:ext uri="{9D8B030D-6E8A-4147-A177-3AD203B41FA5}">
                      <a16:colId xmlns:a16="http://schemas.microsoft.com/office/drawing/2014/main" val="20012"/>
                    </a:ext>
                  </a:extLst>
                </a:gridCol>
                <a:gridCol w="357699">
                  <a:extLst>
                    <a:ext uri="{9D8B030D-6E8A-4147-A177-3AD203B41FA5}">
                      <a16:colId xmlns:a16="http://schemas.microsoft.com/office/drawing/2014/main" val="20013"/>
                    </a:ext>
                  </a:extLst>
                </a:gridCol>
                <a:gridCol w="374144">
                  <a:extLst>
                    <a:ext uri="{9D8B030D-6E8A-4147-A177-3AD203B41FA5}">
                      <a16:colId xmlns:a16="http://schemas.microsoft.com/office/drawing/2014/main" val="20014"/>
                    </a:ext>
                  </a:extLst>
                </a:gridCol>
                <a:gridCol w="378256">
                  <a:extLst>
                    <a:ext uri="{9D8B030D-6E8A-4147-A177-3AD203B41FA5}">
                      <a16:colId xmlns:a16="http://schemas.microsoft.com/office/drawing/2014/main" val="20015"/>
                    </a:ext>
                  </a:extLst>
                </a:gridCol>
                <a:gridCol w="439929">
                  <a:extLst>
                    <a:ext uri="{9D8B030D-6E8A-4147-A177-3AD203B41FA5}">
                      <a16:colId xmlns:a16="http://schemas.microsoft.com/office/drawing/2014/main" val="20016"/>
                    </a:ext>
                  </a:extLst>
                </a:gridCol>
              </a:tblGrid>
              <a:tr h="204454">
                <a:tc>
                  <a:txBody>
                    <a:bodyPr/>
                    <a:lstStyle/>
                    <a:p>
                      <a:pPr algn="l" fontAlgn="b"/>
                      <a:endParaRPr lang="uk-UA" sz="300" b="1" i="0" u="none" strike="noStrike" dirty="0">
                        <a:effectLst/>
                        <a:latin typeface="Times New Roman"/>
                      </a:endParaRPr>
                    </a:p>
                  </a:txBody>
                  <a:tcPr marL="2904" marR="2904" marT="2904" marB="0" anchor="b"/>
                </a:tc>
                <a:tc>
                  <a:txBody>
                    <a:bodyPr/>
                    <a:lstStyle/>
                    <a:p>
                      <a:pPr algn="l" fontAlgn="b"/>
                      <a:endParaRPr lang="uk-UA" sz="300" b="1" i="0" u="none" strike="noStrike" dirty="0">
                        <a:effectLst/>
                        <a:latin typeface="Times New Roman"/>
                      </a:endParaRPr>
                    </a:p>
                  </a:txBody>
                  <a:tcPr marL="2904" marR="2904" marT="2904" marB="0" anchor="b"/>
                </a:tc>
                <a:tc>
                  <a:txBody>
                    <a:bodyPr/>
                    <a:lstStyle/>
                    <a:p>
                      <a:pPr algn="l" fontAlgn="b"/>
                      <a:endParaRPr lang="uk-UA" sz="300" b="1" i="0" u="none" strike="noStrike" dirty="0">
                        <a:effectLst/>
                        <a:latin typeface="Times New Roman"/>
                      </a:endParaRPr>
                    </a:p>
                  </a:txBody>
                  <a:tcPr marL="2904" marR="2904" marT="2904" marB="0" anchor="b"/>
                </a:tc>
                <a:tc>
                  <a:txBody>
                    <a:bodyPr/>
                    <a:lstStyle/>
                    <a:p>
                      <a:pPr algn="l" fontAlgn="b"/>
                      <a:endParaRPr lang="uk-UA" sz="300" b="0" i="0" u="none" strike="noStrike" dirty="0">
                        <a:effectLst/>
                        <a:latin typeface="Times New Roman"/>
                      </a:endParaRPr>
                    </a:p>
                  </a:txBody>
                  <a:tcPr marL="2904" marR="2904" marT="2904" marB="0" anchor="b"/>
                </a:tc>
                <a:tc>
                  <a:txBody>
                    <a:bodyPr/>
                    <a:lstStyle/>
                    <a:p>
                      <a:pPr algn="l" fontAlgn="b"/>
                      <a:endParaRPr lang="uk-UA" sz="300" b="0" i="0" u="none" strike="noStrike" dirty="0">
                        <a:effectLst/>
                        <a:latin typeface="Times New Roman"/>
                      </a:endParaRPr>
                    </a:p>
                  </a:txBody>
                  <a:tcPr marL="2904" marR="2904" marT="2904" marB="0" anchor="b"/>
                </a:tc>
                <a:tc>
                  <a:txBody>
                    <a:bodyPr/>
                    <a:lstStyle/>
                    <a:p>
                      <a:pPr algn="l" fontAlgn="b"/>
                      <a:endParaRPr lang="uk-UA" sz="300" b="0" i="0" u="none" strike="noStrike" dirty="0">
                        <a:effectLst/>
                        <a:latin typeface="Times New Roman"/>
                      </a:endParaRPr>
                    </a:p>
                  </a:txBody>
                  <a:tcPr marL="2904" marR="2904" marT="2904" marB="0" anchor="b"/>
                </a:tc>
                <a:tc>
                  <a:txBody>
                    <a:bodyPr/>
                    <a:lstStyle/>
                    <a:p>
                      <a:pPr algn="l" fontAlgn="b"/>
                      <a:endParaRPr lang="uk-UA" sz="300" b="0" i="0" u="none" strike="noStrike" dirty="0">
                        <a:effectLst/>
                        <a:latin typeface="Times New Roman"/>
                      </a:endParaRPr>
                    </a:p>
                  </a:txBody>
                  <a:tcPr marL="2904" marR="2904" marT="2904" marB="0" anchor="b"/>
                </a:tc>
                <a:tc>
                  <a:txBody>
                    <a:bodyPr/>
                    <a:lstStyle/>
                    <a:p>
                      <a:pPr algn="l" fontAlgn="b"/>
                      <a:endParaRPr lang="uk-UA" sz="300" b="0" i="0" u="none" strike="noStrike" dirty="0">
                        <a:effectLst/>
                        <a:latin typeface="Times New Roman"/>
                      </a:endParaRPr>
                    </a:p>
                  </a:txBody>
                  <a:tcPr marL="2904" marR="2904" marT="2904" marB="0" anchor="b"/>
                </a:tc>
                <a:tc>
                  <a:txBody>
                    <a:bodyPr/>
                    <a:lstStyle/>
                    <a:p>
                      <a:pPr algn="l" fontAlgn="b"/>
                      <a:endParaRPr lang="uk-UA" sz="300" b="0" i="0" u="none" strike="noStrike" dirty="0">
                        <a:effectLst/>
                        <a:latin typeface="Times New Roman"/>
                      </a:endParaRPr>
                    </a:p>
                  </a:txBody>
                  <a:tcPr marL="2904" marR="2904" marT="2904" marB="0" anchor="b"/>
                </a:tc>
                <a:tc>
                  <a:txBody>
                    <a:bodyPr/>
                    <a:lstStyle/>
                    <a:p>
                      <a:pPr algn="l" fontAlgn="b"/>
                      <a:endParaRPr lang="uk-UA" sz="300" b="0" i="0" u="none" strike="noStrike" dirty="0">
                        <a:effectLst/>
                        <a:latin typeface="Times New Roman"/>
                      </a:endParaRPr>
                    </a:p>
                  </a:txBody>
                  <a:tcPr marL="2904" marR="2904" marT="2904" marB="0" anchor="b"/>
                </a:tc>
                <a:tc>
                  <a:txBody>
                    <a:bodyPr/>
                    <a:lstStyle/>
                    <a:p>
                      <a:pPr algn="l" fontAlgn="b"/>
                      <a:endParaRPr lang="uk-UA" sz="300" b="0" i="0" u="none" strike="noStrike" dirty="0">
                        <a:effectLst/>
                        <a:latin typeface="Times New Roman"/>
                      </a:endParaRPr>
                    </a:p>
                  </a:txBody>
                  <a:tcPr marL="2904" marR="2904" marT="2904" marB="0" anchor="b"/>
                </a:tc>
                <a:tc>
                  <a:txBody>
                    <a:bodyPr/>
                    <a:lstStyle/>
                    <a:p>
                      <a:pPr algn="l" fontAlgn="b"/>
                      <a:endParaRPr lang="uk-UA" sz="300" b="0" i="0" u="none" strike="noStrike" dirty="0">
                        <a:effectLst/>
                        <a:latin typeface="Times New Roman"/>
                      </a:endParaRPr>
                    </a:p>
                  </a:txBody>
                  <a:tcPr marL="2904" marR="2904" marT="2904" marB="0" anchor="b"/>
                </a:tc>
                <a:tc>
                  <a:txBody>
                    <a:bodyPr/>
                    <a:lstStyle/>
                    <a:p>
                      <a:pPr algn="l" fontAlgn="b"/>
                      <a:endParaRPr lang="uk-UA" sz="300" b="0" i="0" u="none" strike="noStrike" dirty="0">
                        <a:effectLst/>
                        <a:latin typeface="Times New Roman"/>
                      </a:endParaRPr>
                    </a:p>
                  </a:txBody>
                  <a:tcPr marL="2904" marR="2904" marT="2904" marB="0" anchor="b"/>
                </a:tc>
                <a:tc>
                  <a:txBody>
                    <a:bodyPr/>
                    <a:lstStyle/>
                    <a:p>
                      <a:pPr algn="l" fontAlgn="b"/>
                      <a:endParaRPr lang="uk-UA" sz="300" b="0" i="0" u="none" strike="noStrike" dirty="0">
                        <a:effectLst/>
                        <a:latin typeface="Times New Roman"/>
                      </a:endParaRPr>
                    </a:p>
                  </a:txBody>
                  <a:tcPr marL="2904" marR="2904" marT="2904" marB="0" anchor="b"/>
                </a:tc>
                <a:tc>
                  <a:txBody>
                    <a:bodyPr/>
                    <a:lstStyle/>
                    <a:p>
                      <a:pPr algn="ctr" fontAlgn="b"/>
                      <a:endParaRPr lang="uk-UA" sz="300" b="0" i="0" u="none" strike="noStrike" dirty="0">
                        <a:effectLst/>
                        <a:latin typeface="Times New Roman"/>
                      </a:endParaRPr>
                    </a:p>
                  </a:txBody>
                  <a:tcPr marL="2904" marR="2904" marT="2904" marB="0" anchor="b"/>
                </a:tc>
                <a:tc>
                  <a:txBody>
                    <a:bodyPr/>
                    <a:lstStyle/>
                    <a:p>
                      <a:pPr algn="l" fontAlgn="b"/>
                      <a:endParaRPr lang="uk-UA" sz="300" b="0" i="0" u="none" strike="noStrike" dirty="0">
                        <a:effectLst/>
                        <a:latin typeface="Times New Roman"/>
                      </a:endParaRPr>
                    </a:p>
                  </a:txBody>
                  <a:tcPr marL="2904" marR="2904" marT="2904" marB="0" anchor="b"/>
                </a:tc>
                <a:tc>
                  <a:txBody>
                    <a:bodyPr/>
                    <a:lstStyle/>
                    <a:p>
                      <a:pPr algn="r" fontAlgn="b"/>
                      <a:r>
                        <a:rPr lang="uk-UA" sz="400" u="none" strike="noStrike" dirty="0">
                          <a:effectLst/>
                        </a:rPr>
                        <a:t>Додаток 1</a:t>
                      </a:r>
                      <a:endParaRPr lang="uk-UA" sz="400" b="0" i="0" u="none" strike="noStrike" dirty="0">
                        <a:effectLst/>
                        <a:latin typeface="Times New Roman"/>
                      </a:endParaRPr>
                    </a:p>
                  </a:txBody>
                  <a:tcPr marL="2904" marR="2904" marT="2904" marB="0" anchor="b"/>
                </a:tc>
                <a:extLst>
                  <a:ext uri="{0D108BD9-81ED-4DB2-BD59-A6C34878D82A}">
                    <a16:rowId xmlns:a16="http://schemas.microsoft.com/office/drawing/2014/main" val="10000"/>
                  </a:ext>
                </a:extLst>
              </a:tr>
              <a:tr h="186199">
                <a:tc gridSpan="17">
                  <a:txBody>
                    <a:bodyPr/>
                    <a:lstStyle/>
                    <a:p>
                      <a:pPr algn="ctr" fontAlgn="ctr"/>
                      <a:r>
                        <a:rPr lang="ru-RU" sz="400" u="none" strike="noStrike" dirty="0">
                          <a:effectLst/>
                        </a:rPr>
                        <a:t>Інформація про результати земельних торгів з продажу прав оренди на земельні ділянки сільськогосподарського призначення державної власності</a:t>
                      </a:r>
                      <a:endParaRPr lang="ru-RU" sz="400" b="1" i="0" u="none" strike="noStrike" dirty="0">
                        <a:effectLst/>
                        <a:latin typeface="Times New Roman"/>
                      </a:endParaRPr>
                    </a:p>
                  </a:txBody>
                  <a:tcPr marL="2904" marR="2904" marT="2904" marB="0" anchor="ct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0001"/>
                  </a:ext>
                </a:extLst>
              </a:tr>
              <a:tr h="233966">
                <a:tc gridSpan="17">
                  <a:txBody>
                    <a:bodyPr/>
                    <a:lstStyle/>
                    <a:p>
                      <a:pPr algn="ctr" fontAlgn="ctr"/>
                      <a:r>
                        <a:rPr lang="ru-RU" sz="400" u="none" strike="noStrike" dirty="0">
                          <a:effectLst/>
                        </a:rPr>
                        <a:t>Головним управлінням Держгеокадастру у Закарпатській області у 2019 році</a:t>
                      </a:r>
                      <a:endParaRPr lang="ru-RU" sz="400" b="1" i="0" u="none" strike="noStrike" dirty="0">
                        <a:effectLst/>
                        <a:latin typeface="Times New Roman"/>
                      </a:endParaRPr>
                    </a:p>
                  </a:txBody>
                  <a:tcPr marL="2904" marR="2904" marT="2904" marB="0" anchor="ct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0002"/>
                  </a:ext>
                </a:extLst>
              </a:tr>
              <a:tr h="292078">
                <a:tc rowSpan="2">
                  <a:txBody>
                    <a:bodyPr/>
                    <a:lstStyle/>
                    <a:p>
                      <a:pPr algn="ctr" fontAlgn="ctr"/>
                      <a:r>
                        <a:rPr lang="uk-UA" sz="400" u="none" strike="noStrike" dirty="0">
                          <a:effectLst/>
                        </a:rPr>
                        <a:t>№ з/п</a:t>
                      </a:r>
                      <a:endParaRPr lang="uk-UA" sz="400" b="1" i="0" u="none" strike="noStrike" dirty="0">
                        <a:effectLst/>
                        <a:latin typeface="Times New Roman"/>
                      </a:endParaRPr>
                    </a:p>
                  </a:txBody>
                  <a:tcPr marL="2904" marR="2904" marT="2904" marB="0" anchor="ctr"/>
                </a:tc>
                <a:tc rowSpan="2">
                  <a:txBody>
                    <a:bodyPr/>
                    <a:lstStyle/>
                    <a:p>
                      <a:pPr algn="ctr" fontAlgn="ctr"/>
                      <a:r>
                        <a:rPr lang="uk-UA" sz="400" u="none" strike="noStrike" dirty="0">
                          <a:effectLst/>
                        </a:rPr>
                        <a:t>Дата проведення торгів</a:t>
                      </a:r>
                      <a:endParaRPr lang="uk-UA" sz="400" b="1" i="0" u="none" strike="noStrike" dirty="0">
                        <a:effectLst/>
                        <a:latin typeface="Times New Roman"/>
                      </a:endParaRPr>
                    </a:p>
                  </a:txBody>
                  <a:tcPr marL="2904" marR="2904" marT="2904" marB="0" anchor="ctr"/>
                </a:tc>
                <a:tc rowSpan="2">
                  <a:txBody>
                    <a:bodyPr/>
                    <a:lstStyle/>
                    <a:p>
                      <a:pPr algn="ctr" fontAlgn="ctr"/>
                      <a:r>
                        <a:rPr lang="uk-UA" sz="400" u="none" strike="noStrike" dirty="0">
                          <a:effectLst/>
                        </a:rPr>
                        <a:t>№ аукціону</a:t>
                      </a:r>
                      <a:endParaRPr lang="uk-UA" sz="400" b="1" i="0" u="none" strike="noStrike" dirty="0">
                        <a:effectLst/>
                        <a:latin typeface="Times New Roman"/>
                      </a:endParaRPr>
                    </a:p>
                  </a:txBody>
                  <a:tcPr marL="2904" marR="2904" marT="2904" marB="0" anchor="ctr"/>
                </a:tc>
                <a:tc rowSpan="2">
                  <a:txBody>
                    <a:bodyPr/>
                    <a:lstStyle/>
                    <a:p>
                      <a:pPr algn="ctr" fontAlgn="ctr"/>
                      <a:r>
                        <a:rPr lang="uk-UA" sz="400" u="none" strike="noStrike" dirty="0">
                          <a:effectLst/>
                        </a:rPr>
                        <a:t>№ лоту</a:t>
                      </a:r>
                      <a:endParaRPr lang="uk-UA" sz="400" b="1" i="0" u="none" strike="noStrike" dirty="0">
                        <a:effectLst/>
                        <a:latin typeface="Times New Roman"/>
                      </a:endParaRPr>
                    </a:p>
                  </a:txBody>
                  <a:tcPr marL="2904" marR="2904" marT="2904" marB="0" anchor="ctr"/>
                </a:tc>
                <a:tc rowSpan="2">
                  <a:txBody>
                    <a:bodyPr/>
                    <a:lstStyle/>
                    <a:p>
                      <a:pPr algn="ctr" fontAlgn="ctr"/>
                      <a:r>
                        <a:rPr lang="uk-UA" sz="400" u="none" strike="noStrike" dirty="0">
                          <a:effectLst/>
                        </a:rPr>
                        <a:t>Площа, га</a:t>
                      </a:r>
                      <a:endParaRPr lang="uk-UA" sz="400" b="1" i="0" u="none" strike="noStrike" dirty="0">
                        <a:effectLst/>
                        <a:latin typeface="Times New Roman"/>
                      </a:endParaRPr>
                    </a:p>
                  </a:txBody>
                  <a:tcPr marL="2904" marR="2904" marT="2904" marB="0" anchor="ctr"/>
                </a:tc>
                <a:tc rowSpan="2">
                  <a:txBody>
                    <a:bodyPr/>
                    <a:lstStyle/>
                    <a:p>
                      <a:pPr algn="ctr" fontAlgn="ctr"/>
                      <a:r>
                        <a:rPr lang="uk-UA" sz="400" u="none" strike="noStrike" dirty="0">
                          <a:effectLst/>
                        </a:rPr>
                        <a:t>Виконавець  земельних торгів</a:t>
                      </a:r>
                      <a:endParaRPr lang="uk-UA" sz="400" b="1" i="0" u="none" strike="noStrike" dirty="0">
                        <a:effectLst/>
                        <a:latin typeface="Times New Roman"/>
                      </a:endParaRPr>
                    </a:p>
                  </a:txBody>
                  <a:tcPr marL="2904" marR="2904" marT="2904" marB="0" anchor="ctr"/>
                </a:tc>
                <a:tc rowSpan="2">
                  <a:txBody>
                    <a:bodyPr/>
                    <a:lstStyle/>
                    <a:p>
                      <a:pPr algn="ctr" fontAlgn="ctr"/>
                      <a:r>
                        <a:rPr lang="uk-UA" sz="400" u="none" strike="noStrike" dirty="0">
                          <a:effectLst/>
                        </a:rPr>
                        <a:t>Місцезнаходження земельної ділянки (район)</a:t>
                      </a:r>
                      <a:endParaRPr lang="uk-UA" sz="400" b="1" i="0" u="none" strike="noStrike" dirty="0">
                        <a:effectLst/>
                        <a:latin typeface="Times New Roman"/>
                      </a:endParaRPr>
                    </a:p>
                  </a:txBody>
                  <a:tcPr marL="2904" marR="2904" marT="2904" marB="0" anchor="ctr"/>
                </a:tc>
                <a:tc rowSpan="2">
                  <a:txBody>
                    <a:bodyPr/>
                    <a:lstStyle/>
                    <a:p>
                      <a:pPr algn="ctr" fontAlgn="ctr"/>
                      <a:r>
                        <a:rPr lang="uk-UA" sz="400" u="none" strike="noStrike" dirty="0">
                          <a:effectLst/>
                        </a:rPr>
                        <a:t>Місцезнаходження земельної ділянки</a:t>
                      </a:r>
                      <a:endParaRPr lang="uk-UA" sz="400" b="1" i="0" u="none" strike="noStrike" dirty="0">
                        <a:effectLst/>
                        <a:latin typeface="Times New Roman"/>
                      </a:endParaRPr>
                    </a:p>
                  </a:txBody>
                  <a:tcPr marL="2904" marR="2904" marT="2904" marB="0" anchor="ctr"/>
                </a:tc>
                <a:tc rowSpan="2">
                  <a:txBody>
                    <a:bodyPr/>
                    <a:lstStyle/>
                    <a:p>
                      <a:pPr algn="ctr" fontAlgn="ctr"/>
                      <a:r>
                        <a:rPr lang="uk-UA" sz="400" u="none" strike="noStrike" dirty="0">
                          <a:effectLst/>
                        </a:rPr>
                        <a:t>Кадастровий номер</a:t>
                      </a:r>
                      <a:endParaRPr lang="uk-UA" sz="400" b="1" i="0" u="none" strike="noStrike" dirty="0">
                        <a:effectLst/>
                        <a:latin typeface="Times New Roman"/>
                      </a:endParaRPr>
                    </a:p>
                  </a:txBody>
                  <a:tcPr marL="2904" marR="2904" marT="2904" marB="0" anchor="ctr"/>
                </a:tc>
                <a:tc rowSpan="2">
                  <a:txBody>
                    <a:bodyPr/>
                    <a:lstStyle/>
                    <a:p>
                      <a:pPr algn="ctr" fontAlgn="ctr"/>
                      <a:r>
                        <a:rPr lang="ru-RU" sz="400" u="none" strike="noStrike" dirty="0">
                          <a:effectLst/>
                        </a:rPr>
                        <a:t>Нормативна грошова оцінка земельної ділянки (НГО), грн</a:t>
                      </a:r>
                      <a:endParaRPr lang="ru-RU" sz="400" b="1" i="0" u="none" strike="noStrike" dirty="0">
                        <a:effectLst/>
                        <a:latin typeface="Times New Roman"/>
                      </a:endParaRPr>
                    </a:p>
                  </a:txBody>
                  <a:tcPr marL="2904" marR="2904" marT="2904" marB="0" anchor="ctr"/>
                </a:tc>
                <a:tc gridSpan="2">
                  <a:txBody>
                    <a:bodyPr/>
                    <a:lstStyle/>
                    <a:p>
                      <a:pPr algn="ctr" fontAlgn="ctr"/>
                      <a:r>
                        <a:rPr lang="ru-RU" sz="400" u="none" strike="noStrike" dirty="0">
                          <a:effectLst/>
                        </a:rPr>
                        <a:t>Стартовий розмір річної плати за </a:t>
                      </a:r>
                      <a:r>
                        <a:rPr lang="ru-RU" sz="400" u="none" strike="noStrike" dirty="0" err="1">
                          <a:effectLst/>
                        </a:rPr>
                        <a:t>користування</a:t>
                      </a:r>
                      <a:r>
                        <a:rPr lang="ru-RU" sz="400" u="none" strike="noStrike" dirty="0">
                          <a:effectLst/>
                        </a:rPr>
                        <a:t> земельною </a:t>
                      </a:r>
                      <a:r>
                        <a:rPr lang="ru-RU" sz="400" u="none" strike="noStrike" dirty="0" err="1">
                          <a:effectLst/>
                        </a:rPr>
                        <a:t>ділянкою</a:t>
                      </a:r>
                      <a:endParaRPr lang="ru-RU" sz="400" b="1" i="0" u="none" strike="noStrike" dirty="0">
                        <a:effectLst/>
                        <a:latin typeface="Times New Roman"/>
                      </a:endParaRPr>
                    </a:p>
                  </a:txBody>
                  <a:tcPr marL="2904" marR="2904" marT="2904" marB="0" anchor="ctr"/>
                </a:tc>
                <a:tc hMerge="1">
                  <a:txBody>
                    <a:bodyPr/>
                    <a:lstStyle/>
                    <a:p>
                      <a:endParaRPr lang="uk-UA"/>
                    </a:p>
                  </a:txBody>
                  <a:tcPr/>
                </a:tc>
                <a:tc gridSpan="2">
                  <a:txBody>
                    <a:bodyPr/>
                    <a:lstStyle/>
                    <a:p>
                      <a:pPr algn="ctr" fontAlgn="ctr"/>
                      <a:r>
                        <a:rPr lang="ru-RU" sz="400" u="none" strike="noStrike">
                          <a:effectLst/>
                        </a:rPr>
                        <a:t>Розмір річної плати за користування за результатами аукціону</a:t>
                      </a:r>
                      <a:endParaRPr lang="ru-RU" sz="400" b="1" i="0" u="none" strike="noStrike">
                        <a:effectLst/>
                        <a:latin typeface="Times New Roman"/>
                      </a:endParaRPr>
                    </a:p>
                  </a:txBody>
                  <a:tcPr marL="2904" marR="2904" marT="2904" marB="0" anchor="ctr"/>
                </a:tc>
                <a:tc hMerge="1">
                  <a:txBody>
                    <a:bodyPr/>
                    <a:lstStyle/>
                    <a:p>
                      <a:endParaRPr lang="uk-UA"/>
                    </a:p>
                  </a:txBody>
                  <a:tcPr/>
                </a:tc>
                <a:tc rowSpan="2">
                  <a:txBody>
                    <a:bodyPr/>
                    <a:lstStyle/>
                    <a:p>
                      <a:pPr algn="ctr" fontAlgn="ctr"/>
                      <a:r>
                        <a:rPr lang="uk-UA" sz="400" u="none" strike="noStrike">
                          <a:effectLst/>
                        </a:rPr>
                        <a:t>Торги не відбулись (причина)</a:t>
                      </a:r>
                      <a:endParaRPr lang="uk-UA" sz="400" b="1" i="0" u="none" strike="noStrike">
                        <a:effectLst/>
                        <a:latin typeface="Times New Roman"/>
                      </a:endParaRPr>
                    </a:p>
                  </a:txBody>
                  <a:tcPr marL="2904" marR="2904" marT="2904" marB="0" anchor="ctr"/>
                </a:tc>
                <a:tc rowSpan="2">
                  <a:txBody>
                    <a:bodyPr/>
                    <a:lstStyle/>
                    <a:p>
                      <a:pPr algn="ctr" fontAlgn="ctr"/>
                      <a:r>
                        <a:rPr lang="uk-UA" sz="400" u="none" strike="noStrike">
                          <a:effectLst/>
                        </a:rPr>
                        <a:t>Торги скасовано (причина)</a:t>
                      </a:r>
                      <a:endParaRPr lang="uk-UA" sz="400" b="1" i="0" u="none" strike="noStrike">
                        <a:effectLst/>
                        <a:latin typeface="Times New Roman"/>
                      </a:endParaRPr>
                    </a:p>
                  </a:txBody>
                  <a:tcPr marL="2904" marR="2904" marT="2904" marB="0" anchor="ctr"/>
                </a:tc>
                <a:tc rowSpan="2">
                  <a:txBody>
                    <a:bodyPr/>
                    <a:lstStyle/>
                    <a:p>
                      <a:pPr algn="ctr" fontAlgn="ctr"/>
                      <a:r>
                        <a:rPr lang="uk-UA" sz="400" u="none" strike="noStrike">
                          <a:effectLst/>
                        </a:rPr>
                        <a:t>Результати торгів анульовано (причина)</a:t>
                      </a:r>
                      <a:endParaRPr lang="uk-UA" sz="400" b="1" i="0" u="none" strike="noStrike">
                        <a:effectLst/>
                        <a:latin typeface="Times New Roman"/>
                      </a:endParaRPr>
                    </a:p>
                  </a:txBody>
                  <a:tcPr marL="2904" marR="2904" marT="2904" marB="0" anchor="ctr"/>
                </a:tc>
                <a:extLst>
                  <a:ext uri="{0D108BD9-81ED-4DB2-BD59-A6C34878D82A}">
                    <a16:rowId xmlns:a16="http://schemas.microsoft.com/office/drawing/2014/main" val="10003"/>
                  </a:ext>
                </a:extLst>
              </a:tr>
              <a:tr h="401607">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a:txBody>
                    <a:bodyPr/>
                    <a:lstStyle/>
                    <a:p>
                      <a:pPr algn="ctr" fontAlgn="ctr"/>
                      <a:r>
                        <a:rPr lang="uk-UA" sz="400" u="none" strike="noStrike">
                          <a:effectLst/>
                        </a:rPr>
                        <a:t>грн</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у % від НГО</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грн</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у % від НГО</a:t>
                      </a:r>
                      <a:endParaRPr lang="uk-UA" sz="400" b="1" i="0" u="none" strike="noStrike">
                        <a:effectLst/>
                        <a:latin typeface="Times New Roman"/>
                      </a:endParaRPr>
                    </a:p>
                  </a:txBody>
                  <a:tcPr marL="2904" marR="2904" marT="2904" marB="0" anchor="ct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0004"/>
                  </a:ext>
                </a:extLst>
              </a:tr>
              <a:tr h="100349">
                <a:tc>
                  <a:txBody>
                    <a:bodyPr/>
                    <a:lstStyle/>
                    <a:p>
                      <a:pPr algn="ctr" fontAlgn="ctr"/>
                      <a:r>
                        <a:rPr lang="uk-UA" sz="400" u="none" strike="noStrike">
                          <a:effectLst/>
                        </a:rPr>
                        <a:t>1</a:t>
                      </a:r>
                      <a:endParaRPr lang="uk-UA" sz="400" b="0" i="1" u="none" strike="noStrike">
                        <a:effectLst/>
                        <a:latin typeface="Times New Roman"/>
                      </a:endParaRPr>
                    </a:p>
                  </a:txBody>
                  <a:tcPr marL="2904" marR="2904" marT="2904" marB="0" anchor="ctr"/>
                </a:tc>
                <a:tc>
                  <a:txBody>
                    <a:bodyPr/>
                    <a:lstStyle/>
                    <a:p>
                      <a:pPr algn="ctr" fontAlgn="ctr"/>
                      <a:r>
                        <a:rPr lang="uk-UA" sz="400" u="none" strike="noStrike">
                          <a:effectLst/>
                        </a:rPr>
                        <a:t>2</a:t>
                      </a:r>
                      <a:endParaRPr lang="uk-UA" sz="400" b="0" i="1" u="none" strike="noStrike">
                        <a:effectLst/>
                        <a:latin typeface="Times New Roman"/>
                      </a:endParaRPr>
                    </a:p>
                  </a:txBody>
                  <a:tcPr marL="2904" marR="2904" marT="2904" marB="0" anchor="ctr"/>
                </a:tc>
                <a:tc>
                  <a:txBody>
                    <a:bodyPr/>
                    <a:lstStyle/>
                    <a:p>
                      <a:pPr algn="ctr" fontAlgn="ctr"/>
                      <a:r>
                        <a:rPr lang="uk-UA" sz="400" u="none" strike="noStrike">
                          <a:effectLst/>
                        </a:rPr>
                        <a:t>3</a:t>
                      </a:r>
                      <a:endParaRPr lang="uk-UA" sz="400" b="0" i="1" u="none" strike="noStrike">
                        <a:effectLst/>
                        <a:latin typeface="Times New Roman"/>
                      </a:endParaRPr>
                    </a:p>
                  </a:txBody>
                  <a:tcPr marL="2904" marR="2904" marT="2904" marB="0" anchor="ctr"/>
                </a:tc>
                <a:tc>
                  <a:txBody>
                    <a:bodyPr/>
                    <a:lstStyle/>
                    <a:p>
                      <a:pPr algn="ctr" fontAlgn="ctr"/>
                      <a:r>
                        <a:rPr lang="uk-UA" sz="400" u="none" strike="noStrike">
                          <a:effectLst/>
                        </a:rPr>
                        <a:t>4</a:t>
                      </a:r>
                      <a:endParaRPr lang="uk-UA" sz="400" b="0" i="1" u="none" strike="noStrike">
                        <a:effectLst/>
                        <a:latin typeface="Times New Roman"/>
                      </a:endParaRPr>
                    </a:p>
                  </a:txBody>
                  <a:tcPr marL="2904" marR="2904" marT="2904" marB="0" anchor="ctr"/>
                </a:tc>
                <a:tc>
                  <a:txBody>
                    <a:bodyPr/>
                    <a:lstStyle/>
                    <a:p>
                      <a:pPr algn="ctr" fontAlgn="ctr"/>
                      <a:r>
                        <a:rPr lang="uk-UA" sz="400" u="none" strike="noStrike">
                          <a:effectLst/>
                        </a:rPr>
                        <a:t>5</a:t>
                      </a:r>
                      <a:endParaRPr lang="uk-UA" sz="400" b="0" i="1" u="none" strike="noStrike">
                        <a:effectLst/>
                        <a:latin typeface="Times New Roman"/>
                      </a:endParaRPr>
                    </a:p>
                  </a:txBody>
                  <a:tcPr marL="2904" marR="2904" marT="2904" marB="0" anchor="ctr"/>
                </a:tc>
                <a:tc>
                  <a:txBody>
                    <a:bodyPr/>
                    <a:lstStyle/>
                    <a:p>
                      <a:pPr algn="ctr" fontAlgn="ctr"/>
                      <a:r>
                        <a:rPr lang="uk-UA" sz="400" u="none" strike="noStrike">
                          <a:effectLst/>
                        </a:rPr>
                        <a:t>6</a:t>
                      </a:r>
                      <a:endParaRPr lang="uk-UA" sz="400" b="0" i="1" u="none" strike="noStrike">
                        <a:effectLst/>
                        <a:latin typeface="Times New Roman"/>
                      </a:endParaRPr>
                    </a:p>
                  </a:txBody>
                  <a:tcPr marL="2904" marR="2904" marT="2904" marB="0" anchor="ctr"/>
                </a:tc>
                <a:tc>
                  <a:txBody>
                    <a:bodyPr/>
                    <a:lstStyle/>
                    <a:p>
                      <a:pPr algn="ctr" fontAlgn="ctr"/>
                      <a:r>
                        <a:rPr lang="uk-UA" sz="400" u="none" strike="noStrike">
                          <a:effectLst/>
                        </a:rPr>
                        <a:t>7</a:t>
                      </a:r>
                      <a:endParaRPr lang="uk-UA" sz="400" b="0" i="1" u="none" strike="noStrike">
                        <a:effectLst/>
                        <a:latin typeface="Times New Roman"/>
                      </a:endParaRPr>
                    </a:p>
                  </a:txBody>
                  <a:tcPr marL="2904" marR="2904" marT="2904" marB="0" anchor="ctr"/>
                </a:tc>
                <a:tc>
                  <a:txBody>
                    <a:bodyPr/>
                    <a:lstStyle/>
                    <a:p>
                      <a:pPr algn="ctr" fontAlgn="ctr"/>
                      <a:r>
                        <a:rPr lang="uk-UA" sz="400" u="none" strike="noStrike">
                          <a:effectLst/>
                        </a:rPr>
                        <a:t>8</a:t>
                      </a:r>
                      <a:endParaRPr lang="uk-UA" sz="400" b="0" i="1" u="none" strike="noStrike">
                        <a:effectLst/>
                        <a:latin typeface="Times New Roman"/>
                      </a:endParaRPr>
                    </a:p>
                  </a:txBody>
                  <a:tcPr marL="2904" marR="2904" marT="2904" marB="0" anchor="ctr"/>
                </a:tc>
                <a:tc>
                  <a:txBody>
                    <a:bodyPr/>
                    <a:lstStyle/>
                    <a:p>
                      <a:pPr algn="ctr" fontAlgn="ctr"/>
                      <a:r>
                        <a:rPr lang="uk-UA" sz="400" u="none" strike="noStrike">
                          <a:effectLst/>
                        </a:rPr>
                        <a:t>9</a:t>
                      </a:r>
                      <a:endParaRPr lang="uk-UA" sz="400" b="0" i="1" u="none" strike="noStrike">
                        <a:effectLst/>
                        <a:latin typeface="Times New Roman"/>
                      </a:endParaRPr>
                    </a:p>
                  </a:txBody>
                  <a:tcPr marL="2904" marR="2904" marT="2904" marB="0" anchor="ctr"/>
                </a:tc>
                <a:tc>
                  <a:txBody>
                    <a:bodyPr/>
                    <a:lstStyle/>
                    <a:p>
                      <a:pPr algn="ctr" fontAlgn="ctr"/>
                      <a:r>
                        <a:rPr lang="uk-UA" sz="400" u="none" strike="noStrike">
                          <a:effectLst/>
                        </a:rPr>
                        <a:t>10</a:t>
                      </a:r>
                      <a:endParaRPr lang="uk-UA" sz="400" b="0" i="1" u="none" strike="noStrike">
                        <a:effectLst/>
                        <a:latin typeface="Times New Roman"/>
                      </a:endParaRPr>
                    </a:p>
                  </a:txBody>
                  <a:tcPr marL="2904" marR="2904" marT="2904" marB="0" anchor="ctr"/>
                </a:tc>
                <a:tc>
                  <a:txBody>
                    <a:bodyPr/>
                    <a:lstStyle/>
                    <a:p>
                      <a:pPr algn="ctr" fontAlgn="ctr"/>
                      <a:r>
                        <a:rPr lang="uk-UA" sz="400" u="none" strike="noStrike">
                          <a:effectLst/>
                        </a:rPr>
                        <a:t>11</a:t>
                      </a:r>
                      <a:endParaRPr lang="uk-UA" sz="400" b="0" i="1" u="none" strike="noStrike">
                        <a:effectLst/>
                        <a:latin typeface="Times New Roman"/>
                      </a:endParaRPr>
                    </a:p>
                  </a:txBody>
                  <a:tcPr marL="2904" marR="2904" marT="2904" marB="0" anchor="ctr"/>
                </a:tc>
                <a:tc>
                  <a:txBody>
                    <a:bodyPr/>
                    <a:lstStyle/>
                    <a:p>
                      <a:pPr algn="ctr" fontAlgn="ctr"/>
                      <a:r>
                        <a:rPr lang="uk-UA" sz="400" u="none" strike="noStrike">
                          <a:effectLst/>
                        </a:rPr>
                        <a:t>12</a:t>
                      </a:r>
                      <a:endParaRPr lang="uk-UA" sz="400" b="0" i="1" u="none" strike="noStrike">
                        <a:effectLst/>
                        <a:latin typeface="Times New Roman"/>
                      </a:endParaRPr>
                    </a:p>
                  </a:txBody>
                  <a:tcPr marL="2904" marR="2904" marT="2904" marB="0" anchor="ctr"/>
                </a:tc>
                <a:tc>
                  <a:txBody>
                    <a:bodyPr/>
                    <a:lstStyle/>
                    <a:p>
                      <a:pPr algn="ctr" fontAlgn="ctr"/>
                      <a:r>
                        <a:rPr lang="uk-UA" sz="400" u="none" strike="noStrike">
                          <a:effectLst/>
                        </a:rPr>
                        <a:t>13</a:t>
                      </a:r>
                      <a:endParaRPr lang="uk-UA" sz="400" b="0" i="1" u="none" strike="noStrike">
                        <a:effectLst/>
                        <a:latin typeface="Times New Roman"/>
                      </a:endParaRPr>
                    </a:p>
                  </a:txBody>
                  <a:tcPr marL="2904" marR="2904" marT="2904" marB="0" anchor="ctr"/>
                </a:tc>
                <a:tc>
                  <a:txBody>
                    <a:bodyPr/>
                    <a:lstStyle/>
                    <a:p>
                      <a:pPr algn="ctr" fontAlgn="ctr"/>
                      <a:r>
                        <a:rPr lang="uk-UA" sz="400" u="none" strike="noStrike">
                          <a:effectLst/>
                        </a:rPr>
                        <a:t>14</a:t>
                      </a:r>
                      <a:endParaRPr lang="uk-UA" sz="400" b="0" i="1" u="none" strike="noStrike">
                        <a:effectLst/>
                        <a:latin typeface="Times New Roman"/>
                      </a:endParaRPr>
                    </a:p>
                  </a:txBody>
                  <a:tcPr marL="2904" marR="2904" marT="2904" marB="0" anchor="ctr"/>
                </a:tc>
                <a:tc>
                  <a:txBody>
                    <a:bodyPr/>
                    <a:lstStyle/>
                    <a:p>
                      <a:pPr algn="ctr" fontAlgn="ctr"/>
                      <a:r>
                        <a:rPr lang="uk-UA" sz="400" u="none" strike="noStrike">
                          <a:effectLst/>
                        </a:rPr>
                        <a:t>15</a:t>
                      </a:r>
                      <a:endParaRPr lang="uk-UA" sz="400" b="0" i="1" u="none" strike="noStrike">
                        <a:effectLst/>
                        <a:latin typeface="Times New Roman"/>
                      </a:endParaRPr>
                    </a:p>
                  </a:txBody>
                  <a:tcPr marL="2904" marR="2904" marT="2904" marB="0" anchor="ctr"/>
                </a:tc>
                <a:tc>
                  <a:txBody>
                    <a:bodyPr/>
                    <a:lstStyle/>
                    <a:p>
                      <a:pPr algn="ctr" fontAlgn="ctr"/>
                      <a:r>
                        <a:rPr lang="uk-UA" sz="400" u="none" strike="noStrike">
                          <a:effectLst/>
                        </a:rPr>
                        <a:t>16</a:t>
                      </a:r>
                      <a:endParaRPr lang="uk-UA" sz="400" b="0" i="1" u="none" strike="noStrike">
                        <a:effectLst/>
                        <a:latin typeface="Times New Roman"/>
                      </a:endParaRPr>
                    </a:p>
                  </a:txBody>
                  <a:tcPr marL="2904" marR="2904" marT="2904" marB="0" anchor="ctr"/>
                </a:tc>
                <a:tc>
                  <a:txBody>
                    <a:bodyPr/>
                    <a:lstStyle/>
                    <a:p>
                      <a:pPr algn="ctr" fontAlgn="ctr"/>
                      <a:r>
                        <a:rPr lang="uk-UA" sz="400" u="none" strike="noStrike">
                          <a:effectLst/>
                        </a:rPr>
                        <a:t>17</a:t>
                      </a:r>
                      <a:endParaRPr lang="uk-UA" sz="400" b="0" i="1" u="none" strike="noStrike">
                        <a:effectLst/>
                        <a:latin typeface="Times New Roman"/>
                      </a:endParaRPr>
                    </a:p>
                  </a:txBody>
                  <a:tcPr marL="2904" marR="2904" marT="2904" marB="0" anchor="ctr"/>
                </a:tc>
                <a:extLst>
                  <a:ext uri="{0D108BD9-81ED-4DB2-BD59-A6C34878D82A}">
                    <a16:rowId xmlns:a16="http://schemas.microsoft.com/office/drawing/2014/main" val="10005"/>
                  </a:ext>
                </a:extLst>
              </a:tr>
              <a:tr h="387708">
                <a:tc>
                  <a:txBody>
                    <a:bodyPr/>
                    <a:lstStyle/>
                    <a:p>
                      <a:pPr algn="ctr" fontAlgn="ctr"/>
                      <a:r>
                        <a:rPr lang="uk-UA" sz="400" u="none" strike="noStrike">
                          <a:effectLst/>
                        </a:rPr>
                        <a:t>1</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24.01.2019</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15243</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29550 (371)</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14,2359</a:t>
                      </a:r>
                      <a:endParaRPr lang="uk-UA" sz="400" b="0" i="0" u="none" strike="noStrike">
                        <a:effectLst/>
                        <a:latin typeface="Times New Roman"/>
                      </a:endParaRPr>
                    </a:p>
                  </a:txBody>
                  <a:tcPr marL="2904" marR="2904" marT="2904" marB="0" anchor="ctr"/>
                </a:tc>
                <a:tc>
                  <a:txBody>
                    <a:bodyPr/>
                    <a:lstStyle/>
                    <a:p>
                      <a:pPr algn="ctr" fontAlgn="ctr"/>
                      <a:r>
                        <a:rPr lang="ru-RU" sz="400" u="none" strike="noStrike">
                          <a:effectLst/>
                        </a:rPr>
                        <a:t>Державне підприємство "Закарпатський науково-дослідний та проектний інститут землеустрою"</a:t>
                      </a:r>
                      <a:endParaRPr lang="ru-RU" sz="400" b="0" i="0" u="none" strike="noStrike">
                        <a:effectLst/>
                        <a:latin typeface="Times New Roman"/>
                      </a:endParaRPr>
                    </a:p>
                  </a:txBody>
                  <a:tcPr marL="2904" marR="2904" marT="2904" marB="0" anchor="ctr"/>
                </a:tc>
                <a:tc>
                  <a:txBody>
                    <a:bodyPr/>
                    <a:lstStyle/>
                    <a:p>
                      <a:pPr algn="ctr" fontAlgn="ctr"/>
                      <a:r>
                        <a:rPr lang="uk-UA" sz="400" u="none" strike="noStrike">
                          <a:effectLst/>
                        </a:rPr>
                        <a:t>Виноградівський район</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Перехрестівська с.р. </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2121283900:01:001:0022</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117214,62</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9377,17</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8</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9658,51</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8,24</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a:t>
                      </a:r>
                      <a:endParaRPr lang="uk-UA" sz="400" b="0" i="0" u="none" strike="noStrike">
                        <a:effectLst/>
                        <a:latin typeface="Times New Roman"/>
                      </a:endParaRPr>
                    </a:p>
                  </a:txBody>
                  <a:tcPr marL="2904" marR="2904" marT="2904" marB="0" anchor="ctr"/>
                </a:tc>
                <a:extLst>
                  <a:ext uri="{0D108BD9-81ED-4DB2-BD59-A6C34878D82A}">
                    <a16:rowId xmlns:a16="http://schemas.microsoft.com/office/drawing/2014/main" val="10006"/>
                  </a:ext>
                </a:extLst>
              </a:tr>
              <a:tr h="387708">
                <a:tc>
                  <a:txBody>
                    <a:bodyPr/>
                    <a:lstStyle/>
                    <a:p>
                      <a:pPr algn="ctr" fontAlgn="ctr"/>
                      <a:r>
                        <a:rPr lang="uk-UA" sz="400" u="none" strike="noStrike">
                          <a:effectLst/>
                        </a:rPr>
                        <a:t>2</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24.01.2019</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15243</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29551 (372)</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9,0866</a:t>
                      </a:r>
                      <a:endParaRPr lang="uk-UA" sz="400" b="0" i="0" u="none" strike="noStrike">
                        <a:effectLst/>
                        <a:latin typeface="Times New Roman"/>
                      </a:endParaRPr>
                    </a:p>
                  </a:txBody>
                  <a:tcPr marL="2904" marR="2904" marT="2904" marB="0" anchor="ctr"/>
                </a:tc>
                <a:tc>
                  <a:txBody>
                    <a:bodyPr/>
                    <a:lstStyle/>
                    <a:p>
                      <a:pPr algn="ctr" fontAlgn="ctr"/>
                      <a:r>
                        <a:rPr lang="ru-RU" sz="400" u="none" strike="noStrike">
                          <a:effectLst/>
                        </a:rPr>
                        <a:t>Державне підприємство "Закарпатський науково-дослідний та проектний інститут землеустрою"</a:t>
                      </a:r>
                      <a:endParaRPr lang="ru-RU" sz="400" b="0" i="0" u="none" strike="noStrike">
                        <a:effectLst/>
                        <a:latin typeface="Times New Roman"/>
                      </a:endParaRPr>
                    </a:p>
                  </a:txBody>
                  <a:tcPr marL="2904" marR="2904" marT="2904" marB="0" anchor="ctr"/>
                </a:tc>
                <a:tc>
                  <a:txBody>
                    <a:bodyPr/>
                    <a:lstStyle/>
                    <a:p>
                      <a:pPr algn="ctr" fontAlgn="ctr"/>
                      <a:r>
                        <a:rPr lang="uk-UA" sz="400" u="none" strike="noStrike">
                          <a:effectLst/>
                        </a:rPr>
                        <a:t>Виноградівський район</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Перехрестівська с.р. </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2121283900:01:001:0023</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74772,23</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5981,78</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8</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6161,24</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8,24</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a:t>
                      </a:r>
                      <a:endParaRPr lang="uk-UA" sz="400" b="0" i="0" u="none" strike="noStrike">
                        <a:effectLst/>
                        <a:latin typeface="Times New Roman"/>
                      </a:endParaRPr>
                    </a:p>
                  </a:txBody>
                  <a:tcPr marL="2904" marR="2904" marT="2904" marB="0" anchor="ctr"/>
                </a:tc>
                <a:extLst>
                  <a:ext uri="{0D108BD9-81ED-4DB2-BD59-A6C34878D82A}">
                    <a16:rowId xmlns:a16="http://schemas.microsoft.com/office/drawing/2014/main" val="10007"/>
                  </a:ext>
                </a:extLst>
              </a:tr>
              <a:tr h="387708">
                <a:tc>
                  <a:txBody>
                    <a:bodyPr/>
                    <a:lstStyle/>
                    <a:p>
                      <a:pPr algn="ctr" fontAlgn="ctr"/>
                      <a:r>
                        <a:rPr lang="uk-UA" sz="400" u="none" strike="noStrike">
                          <a:effectLst/>
                        </a:rPr>
                        <a:t>3</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24.01.2019</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15243</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29553 (373)</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9,3457</a:t>
                      </a:r>
                      <a:endParaRPr lang="uk-UA" sz="400" b="0" i="0" u="none" strike="noStrike">
                        <a:effectLst/>
                        <a:latin typeface="Times New Roman"/>
                      </a:endParaRPr>
                    </a:p>
                  </a:txBody>
                  <a:tcPr marL="2904" marR="2904" marT="2904" marB="0" anchor="ctr"/>
                </a:tc>
                <a:tc>
                  <a:txBody>
                    <a:bodyPr/>
                    <a:lstStyle/>
                    <a:p>
                      <a:pPr algn="ctr" fontAlgn="ctr"/>
                      <a:r>
                        <a:rPr lang="ru-RU" sz="400" u="none" strike="noStrike">
                          <a:effectLst/>
                        </a:rPr>
                        <a:t>Державне підприємство "Закарпатський науково-дослідний та проектний інститут землеустрою"</a:t>
                      </a:r>
                      <a:endParaRPr lang="ru-RU" sz="400" b="0" i="0" u="none" strike="noStrike">
                        <a:effectLst/>
                        <a:latin typeface="Times New Roman"/>
                      </a:endParaRPr>
                    </a:p>
                  </a:txBody>
                  <a:tcPr marL="2904" marR="2904" marT="2904" marB="0" anchor="ctr"/>
                </a:tc>
                <a:tc>
                  <a:txBody>
                    <a:bodyPr/>
                    <a:lstStyle/>
                    <a:p>
                      <a:pPr algn="ctr" fontAlgn="ctr"/>
                      <a:r>
                        <a:rPr lang="uk-UA" sz="400" u="none" strike="noStrike">
                          <a:effectLst/>
                        </a:rPr>
                        <a:t>Виноградівський район</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Перехрестівська с.р. </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2121283900:01:001:0025</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69167,43</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5533,39</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8</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5699,41</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8,24</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a:t>
                      </a:r>
                      <a:endParaRPr lang="uk-UA" sz="400" b="0" i="0" u="none" strike="noStrike">
                        <a:effectLst/>
                        <a:latin typeface="Times New Roman"/>
                      </a:endParaRPr>
                    </a:p>
                  </a:txBody>
                  <a:tcPr marL="2904" marR="2904" marT="2904" marB="0" anchor="ctr"/>
                </a:tc>
                <a:extLst>
                  <a:ext uri="{0D108BD9-81ED-4DB2-BD59-A6C34878D82A}">
                    <a16:rowId xmlns:a16="http://schemas.microsoft.com/office/drawing/2014/main" val="10008"/>
                  </a:ext>
                </a:extLst>
              </a:tr>
              <a:tr h="292078">
                <a:tc>
                  <a:txBody>
                    <a:bodyPr/>
                    <a:lstStyle/>
                    <a:p>
                      <a:pPr algn="ctr" fontAlgn="ctr"/>
                      <a:r>
                        <a:rPr lang="uk-UA" sz="400" u="none" strike="noStrike">
                          <a:effectLst/>
                        </a:rPr>
                        <a:t>3</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 </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 </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 </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32,6682</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 </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Виноградівський район</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 </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 </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261154,28</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20892,34</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8</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21519,16</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8,24</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 </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 </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 </a:t>
                      </a:r>
                      <a:endParaRPr lang="uk-UA" sz="400" b="1" i="0" u="none" strike="noStrike">
                        <a:effectLst/>
                        <a:latin typeface="Times New Roman"/>
                      </a:endParaRPr>
                    </a:p>
                  </a:txBody>
                  <a:tcPr marL="2904" marR="2904" marT="2904" marB="0" anchor="ctr"/>
                </a:tc>
                <a:extLst>
                  <a:ext uri="{0D108BD9-81ED-4DB2-BD59-A6C34878D82A}">
                    <a16:rowId xmlns:a16="http://schemas.microsoft.com/office/drawing/2014/main" val="10009"/>
                  </a:ext>
                </a:extLst>
              </a:tr>
              <a:tr h="387708">
                <a:tc>
                  <a:txBody>
                    <a:bodyPr/>
                    <a:lstStyle/>
                    <a:p>
                      <a:pPr algn="ctr" fontAlgn="ctr"/>
                      <a:r>
                        <a:rPr lang="uk-UA" sz="400" u="none" strike="noStrike">
                          <a:effectLst/>
                        </a:rPr>
                        <a:t>1</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29.01.2019</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15246</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29564 (377)</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33,6385</a:t>
                      </a:r>
                      <a:endParaRPr lang="uk-UA" sz="400" b="0" i="0" u="none" strike="noStrike">
                        <a:effectLst/>
                        <a:latin typeface="Times New Roman"/>
                      </a:endParaRPr>
                    </a:p>
                  </a:txBody>
                  <a:tcPr marL="2904" marR="2904" marT="2904" marB="0" anchor="ctr"/>
                </a:tc>
                <a:tc>
                  <a:txBody>
                    <a:bodyPr/>
                    <a:lstStyle/>
                    <a:p>
                      <a:pPr algn="ctr" fontAlgn="ctr"/>
                      <a:r>
                        <a:rPr lang="ru-RU" sz="400" u="none" strike="noStrike">
                          <a:effectLst/>
                        </a:rPr>
                        <a:t>Державне підприємство "Закарпатський науково-дослідний та проектний інститут землеустрою"</a:t>
                      </a:r>
                      <a:endParaRPr lang="ru-RU" sz="400" b="0" i="0" u="none" strike="noStrike">
                        <a:effectLst/>
                        <a:latin typeface="Times New Roman"/>
                      </a:endParaRPr>
                    </a:p>
                  </a:txBody>
                  <a:tcPr marL="2904" marR="2904" marT="2904" marB="0" anchor="ctr"/>
                </a:tc>
                <a:tc>
                  <a:txBody>
                    <a:bodyPr/>
                    <a:lstStyle/>
                    <a:p>
                      <a:pPr algn="ctr" fontAlgn="ctr"/>
                      <a:r>
                        <a:rPr lang="uk-UA" sz="400" u="none" strike="noStrike">
                          <a:effectLst/>
                        </a:rPr>
                        <a:t>Іршавський район</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Арданівська с.р. </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2121980400:06:001:0272</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162941,39</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13035,31</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8</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13165,67</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8,08</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a:t>
                      </a:r>
                      <a:endParaRPr lang="uk-UA" sz="400" b="0" i="0" u="none" strike="noStrike">
                        <a:effectLst/>
                        <a:latin typeface="Times New Roman"/>
                      </a:endParaRPr>
                    </a:p>
                  </a:txBody>
                  <a:tcPr marL="2904" marR="2904" marT="2904" marB="0" anchor="ctr"/>
                </a:tc>
                <a:extLst>
                  <a:ext uri="{0D108BD9-81ED-4DB2-BD59-A6C34878D82A}">
                    <a16:rowId xmlns:a16="http://schemas.microsoft.com/office/drawing/2014/main" val="10010"/>
                  </a:ext>
                </a:extLst>
              </a:tr>
              <a:tr h="387708">
                <a:tc>
                  <a:txBody>
                    <a:bodyPr/>
                    <a:lstStyle/>
                    <a:p>
                      <a:pPr algn="ctr" fontAlgn="ctr"/>
                      <a:r>
                        <a:rPr lang="uk-UA" sz="400" u="none" strike="noStrike">
                          <a:effectLst/>
                        </a:rPr>
                        <a:t>2</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31.01.2019</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15251</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29579 (384)</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6,0502</a:t>
                      </a:r>
                      <a:endParaRPr lang="uk-UA" sz="400" b="0" i="0" u="none" strike="noStrike">
                        <a:effectLst/>
                        <a:latin typeface="Times New Roman"/>
                      </a:endParaRPr>
                    </a:p>
                  </a:txBody>
                  <a:tcPr marL="2904" marR="2904" marT="2904" marB="0" anchor="ctr"/>
                </a:tc>
                <a:tc>
                  <a:txBody>
                    <a:bodyPr/>
                    <a:lstStyle/>
                    <a:p>
                      <a:pPr algn="ctr" fontAlgn="ctr"/>
                      <a:r>
                        <a:rPr lang="ru-RU" sz="400" u="none" strike="noStrike">
                          <a:effectLst/>
                        </a:rPr>
                        <a:t>Державне підприємство "Закарпатський науково-дослідний та проектний інститут землеустрою"</a:t>
                      </a:r>
                      <a:endParaRPr lang="ru-RU" sz="400" b="0" i="0" u="none" strike="noStrike">
                        <a:effectLst/>
                        <a:latin typeface="Times New Roman"/>
                      </a:endParaRPr>
                    </a:p>
                  </a:txBody>
                  <a:tcPr marL="2904" marR="2904" marT="2904" marB="0" anchor="ctr"/>
                </a:tc>
                <a:tc>
                  <a:txBody>
                    <a:bodyPr/>
                    <a:lstStyle/>
                    <a:p>
                      <a:pPr algn="ctr" fontAlgn="ctr"/>
                      <a:r>
                        <a:rPr lang="uk-UA" sz="400" u="none" strike="noStrike">
                          <a:effectLst/>
                        </a:rPr>
                        <a:t>Іршавський район</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Доробратівська с.р. </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2121983200:03:001:0179</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155280,52</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12422,44</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8</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12546,66</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8,08</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a:t>
                      </a:r>
                      <a:endParaRPr lang="uk-UA" sz="400" b="0" i="0" u="none" strike="noStrike">
                        <a:effectLst/>
                        <a:latin typeface="Times New Roman"/>
                      </a:endParaRPr>
                    </a:p>
                  </a:txBody>
                  <a:tcPr marL="2904" marR="2904" marT="2904" marB="0" anchor="ctr"/>
                </a:tc>
                <a:extLst>
                  <a:ext uri="{0D108BD9-81ED-4DB2-BD59-A6C34878D82A}">
                    <a16:rowId xmlns:a16="http://schemas.microsoft.com/office/drawing/2014/main" val="10011"/>
                  </a:ext>
                </a:extLst>
              </a:tr>
              <a:tr h="292078">
                <a:tc>
                  <a:txBody>
                    <a:bodyPr/>
                    <a:lstStyle/>
                    <a:p>
                      <a:pPr algn="ctr" fontAlgn="ctr"/>
                      <a:r>
                        <a:rPr lang="uk-UA" sz="400" u="none" strike="noStrike">
                          <a:effectLst/>
                        </a:rPr>
                        <a:t>2</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 </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 </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 </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39,6887</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 </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Іршавський район </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 </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 </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318221,91</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25457,75</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8</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25712,33</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8,08</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 </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 </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 </a:t>
                      </a:r>
                      <a:endParaRPr lang="uk-UA" sz="400" b="1" i="0" u="none" strike="noStrike">
                        <a:effectLst/>
                        <a:latin typeface="Times New Roman"/>
                      </a:endParaRPr>
                    </a:p>
                  </a:txBody>
                  <a:tcPr marL="2904" marR="2904" marT="2904" marB="0" anchor="ctr"/>
                </a:tc>
                <a:extLst>
                  <a:ext uri="{0D108BD9-81ED-4DB2-BD59-A6C34878D82A}">
                    <a16:rowId xmlns:a16="http://schemas.microsoft.com/office/drawing/2014/main" val="10012"/>
                  </a:ext>
                </a:extLst>
              </a:tr>
              <a:tr h="387708">
                <a:tc>
                  <a:txBody>
                    <a:bodyPr/>
                    <a:lstStyle/>
                    <a:p>
                      <a:pPr algn="ctr" fontAlgn="ctr"/>
                      <a:r>
                        <a:rPr lang="uk-UA" sz="400" u="none" strike="noStrike">
                          <a:effectLst/>
                        </a:rPr>
                        <a:t>1</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21.03.2019</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16097</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31081 (1031)</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2,7488</a:t>
                      </a:r>
                      <a:endParaRPr lang="uk-UA" sz="400" b="0" i="0" u="none" strike="noStrike">
                        <a:effectLst/>
                        <a:latin typeface="Times New Roman"/>
                      </a:endParaRPr>
                    </a:p>
                  </a:txBody>
                  <a:tcPr marL="2904" marR="2904" marT="2904" marB="0" anchor="ctr"/>
                </a:tc>
                <a:tc>
                  <a:txBody>
                    <a:bodyPr/>
                    <a:lstStyle/>
                    <a:p>
                      <a:pPr algn="ctr" fontAlgn="ctr"/>
                      <a:r>
                        <a:rPr lang="ru-RU" sz="400" u="none" strike="noStrike">
                          <a:effectLst/>
                        </a:rPr>
                        <a:t>Державне підприємство "Закарпатський науково-дослідний та проектний інститут землеустрою"</a:t>
                      </a:r>
                      <a:endParaRPr lang="ru-RU" sz="400" b="0" i="0" u="none" strike="noStrike">
                        <a:effectLst/>
                        <a:latin typeface="Times New Roman"/>
                      </a:endParaRPr>
                    </a:p>
                  </a:txBody>
                  <a:tcPr marL="2904" marR="2904" marT="2904" marB="0" anchor="ctr"/>
                </a:tc>
                <a:tc>
                  <a:txBody>
                    <a:bodyPr/>
                    <a:lstStyle/>
                    <a:p>
                      <a:pPr algn="ctr" fontAlgn="ctr"/>
                      <a:r>
                        <a:rPr lang="uk-UA" sz="400" u="none" strike="noStrike">
                          <a:effectLst/>
                        </a:rPr>
                        <a:t>Хустський район</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Нижньоселищенська  с.р. </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2125386600:12:003:0004</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11777,81</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942,22</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8</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961,06</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8,16 </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a:t>
                      </a:r>
                      <a:endParaRPr lang="uk-UA" sz="400" b="0" i="0" u="none" strike="noStrike">
                        <a:effectLst/>
                        <a:latin typeface="Times New Roman"/>
                      </a:endParaRPr>
                    </a:p>
                  </a:txBody>
                  <a:tcPr marL="2904" marR="2904" marT="2904" marB="0" anchor="ctr"/>
                </a:tc>
                <a:extLst>
                  <a:ext uri="{0D108BD9-81ED-4DB2-BD59-A6C34878D82A}">
                    <a16:rowId xmlns:a16="http://schemas.microsoft.com/office/drawing/2014/main" val="10013"/>
                  </a:ext>
                </a:extLst>
              </a:tr>
              <a:tr h="387708">
                <a:tc>
                  <a:txBody>
                    <a:bodyPr/>
                    <a:lstStyle/>
                    <a:p>
                      <a:pPr algn="ctr" fontAlgn="ctr"/>
                      <a:r>
                        <a:rPr lang="uk-UA" sz="400" u="none" strike="noStrike">
                          <a:effectLst/>
                        </a:rPr>
                        <a:t>2</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21.03.2019</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16097</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31082 (1034)</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1,5869</a:t>
                      </a:r>
                      <a:endParaRPr lang="uk-UA" sz="400" b="0" i="0" u="none" strike="noStrike">
                        <a:effectLst/>
                        <a:latin typeface="Times New Roman"/>
                      </a:endParaRPr>
                    </a:p>
                  </a:txBody>
                  <a:tcPr marL="2904" marR="2904" marT="2904" marB="0" anchor="ctr"/>
                </a:tc>
                <a:tc>
                  <a:txBody>
                    <a:bodyPr/>
                    <a:lstStyle/>
                    <a:p>
                      <a:pPr algn="ctr" fontAlgn="ctr"/>
                      <a:r>
                        <a:rPr lang="ru-RU" sz="400" u="none" strike="noStrike">
                          <a:effectLst/>
                        </a:rPr>
                        <a:t>Державне підприємство "Закарпатський науково-дослідний та проектний інститут землеустрою"</a:t>
                      </a:r>
                      <a:endParaRPr lang="ru-RU" sz="400" b="0" i="0" u="none" strike="noStrike">
                        <a:effectLst/>
                        <a:latin typeface="Times New Roman"/>
                      </a:endParaRPr>
                    </a:p>
                  </a:txBody>
                  <a:tcPr marL="2904" marR="2904" marT="2904" marB="0" anchor="ctr"/>
                </a:tc>
                <a:tc>
                  <a:txBody>
                    <a:bodyPr/>
                    <a:lstStyle/>
                    <a:p>
                      <a:pPr algn="ctr" fontAlgn="ctr"/>
                      <a:r>
                        <a:rPr lang="uk-UA" sz="400" u="none" strike="noStrike">
                          <a:effectLst/>
                        </a:rPr>
                        <a:t>Хустський район</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Нижньоселищенська  с.р. </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2125386600:12:003:0005</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8941,87</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715,35</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8</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729,67</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8,16 </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a:t>
                      </a:r>
                      <a:endParaRPr lang="uk-UA" sz="400" b="0" i="0" u="none" strike="noStrike">
                        <a:effectLst/>
                        <a:latin typeface="Times New Roman"/>
                      </a:endParaRPr>
                    </a:p>
                  </a:txBody>
                  <a:tcPr marL="2904" marR="2904" marT="2904" marB="0" anchor="ctr"/>
                </a:tc>
                <a:extLst>
                  <a:ext uri="{0D108BD9-81ED-4DB2-BD59-A6C34878D82A}">
                    <a16:rowId xmlns:a16="http://schemas.microsoft.com/office/drawing/2014/main" val="10014"/>
                  </a:ext>
                </a:extLst>
              </a:tr>
              <a:tr h="387708">
                <a:tc>
                  <a:txBody>
                    <a:bodyPr/>
                    <a:lstStyle/>
                    <a:p>
                      <a:pPr algn="ctr" fontAlgn="ctr"/>
                      <a:r>
                        <a:rPr lang="uk-UA" sz="400" u="none" strike="noStrike">
                          <a:effectLst/>
                        </a:rPr>
                        <a:t>3</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21.03.2019</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16097</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31083 (1035)</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8,5605</a:t>
                      </a:r>
                      <a:endParaRPr lang="uk-UA" sz="400" b="0" i="0" u="none" strike="noStrike">
                        <a:effectLst/>
                        <a:latin typeface="Times New Roman"/>
                      </a:endParaRPr>
                    </a:p>
                  </a:txBody>
                  <a:tcPr marL="2904" marR="2904" marT="2904" marB="0" anchor="ctr"/>
                </a:tc>
                <a:tc>
                  <a:txBody>
                    <a:bodyPr/>
                    <a:lstStyle/>
                    <a:p>
                      <a:pPr algn="ctr" fontAlgn="ctr"/>
                      <a:r>
                        <a:rPr lang="ru-RU" sz="400" u="none" strike="noStrike">
                          <a:effectLst/>
                        </a:rPr>
                        <a:t>Державне підприємство "Закарпатський науково-дослідний та проектний інститут землеустрою"</a:t>
                      </a:r>
                      <a:endParaRPr lang="ru-RU" sz="400" b="0" i="0" u="none" strike="noStrike">
                        <a:effectLst/>
                        <a:latin typeface="Times New Roman"/>
                      </a:endParaRPr>
                    </a:p>
                  </a:txBody>
                  <a:tcPr marL="2904" marR="2904" marT="2904" marB="0" anchor="ctr"/>
                </a:tc>
                <a:tc>
                  <a:txBody>
                    <a:bodyPr/>
                    <a:lstStyle/>
                    <a:p>
                      <a:pPr algn="ctr" fontAlgn="ctr"/>
                      <a:r>
                        <a:rPr lang="uk-UA" sz="400" u="none" strike="noStrike">
                          <a:effectLst/>
                        </a:rPr>
                        <a:t>Хустський район</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Нижньоселищенська  с.р. </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2125386600:14:002:0003</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42635,38</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3410,83</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8</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3479,03</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8,16 </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a:t>
                      </a:r>
                      <a:endParaRPr lang="uk-UA" sz="400" b="0" i="0" u="none" strike="noStrike">
                        <a:effectLst/>
                        <a:latin typeface="Times New Roman"/>
                      </a:endParaRPr>
                    </a:p>
                  </a:txBody>
                  <a:tcPr marL="2904" marR="2904" marT="2904" marB="0" anchor="ctr"/>
                </a:tc>
                <a:tc>
                  <a:txBody>
                    <a:bodyPr/>
                    <a:lstStyle/>
                    <a:p>
                      <a:pPr algn="ctr" fontAlgn="ctr"/>
                      <a:r>
                        <a:rPr lang="uk-UA" sz="400" u="none" strike="noStrike">
                          <a:effectLst/>
                        </a:rPr>
                        <a:t>-</a:t>
                      </a:r>
                      <a:endParaRPr lang="uk-UA" sz="400" b="0" i="0" u="none" strike="noStrike">
                        <a:effectLst/>
                        <a:latin typeface="Times New Roman"/>
                      </a:endParaRPr>
                    </a:p>
                  </a:txBody>
                  <a:tcPr marL="2904" marR="2904" marT="2904" marB="0" anchor="ctr"/>
                </a:tc>
                <a:extLst>
                  <a:ext uri="{0D108BD9-81ED-4DB2-BD59-A6C34878D82A}">
                    <a16:rowId xmlns:a16="http://schemas.microsoft.com/office/drawing/2014/main" val="10015"/>
                  </a:ext>
                </a:extLst>
              </a:tr>
              <a:tr h="292078">
                <a:tc>
                  <a:txBody>
                    <a:bodyPr/>
                    <a:lstStyle/>
                    <a:p>
                      <a:pPr algn="ctr" fontAlgn="ctr"/>
                      <a:r>
                        <a:rPr lang="uk-UA" sz="400" u="none" strike="noStrike">
                          <a:effectLst/>
                        </a:rPr>
                        <a:t>3</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 </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 </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 </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12,8962</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 </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Хустський район</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 </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 </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63355,06</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5068,4</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8</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5169,76</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8,16</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 </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 </a:t>
                      </a:r>
                      <a:endParaRPr lang="uk-UA" sz="400" b="1" i="0" u="none" strike="noStrike">
                        <a:effectLst/>
                        <a:latin typeface="Times New Roman"/>
                      </a:endParaRPr>
                    </a:p>
                  </a:txBody>
                  <a:tcPr marL="2904" marR="2904" marT="2904" marB="0" anchor="ctr"/>
                </a:tc>
                <a:tc>
                  <a:txBody>
                    <a:bodyPr/>
                    <a:lstStyle/>
                    <a:p>
                      <a:pPr algn="ctr" fontAlgn="ctr"/>
                      <a:r>
                        <a:rPr lang="uk-UA" sz="400" u="none" strike="noStrike">
                          <a:effectLst/>
                        </a:rPr>
                        <a:t> </a:t>
                      </a:r>
                      <a:endParaRPr lang="uk-UA" sz="400" b="1" i="0" u="none" strike="noStrike">
                        <a:effectLst/>
                        <a:latin typeface="Times New Roman"/>
                      </a:endParaRPr>
                    </a:p>
                  </a:txBody>
                  <a:tcPr marL="2904" marR="2904" marT="2904" marB="0" anchor="ctr"/>
                </a:tc>
                <a:extLst>
                  <a:ext uri="{0D108BD9-81ED-4DB2-BD59-A6C34878D82A}">
                    <a16:rowId xmlns:a16="http://schemas.microsoft.com/office/drawing/2014/main" val="10016"/>
                  </a:ext>
                </a:extLst>
              </a:tr>
              <a:tr h="292078">
                <a:tc>
                  <a:txBody>
                    <a:bodyPr/>
                    <a:lstStyle/>
                    <a:p>
                      <a:pPr algn="ctr" fontAlgn="ctr"/>
                      <a:r>
                        <a:rPr lang="uk-UA" sz="500" u="none" strike="noStrike">
                          <a:effectLst/>
                        </a:rPr>
                        <a:t>8</a:t>
                      </a:r>
                      <a:endParaRPr lang="uk-UA" sz="500" b="1" i="0" u="none" strike="noStrike">
                        <a:effectLst/>
                        <a:latin typeface="Times New Roman"/>
                      </a:endParaRPr>
                    </a:p>
                  </a:txBody>
                  <a:tcPr marL="2904" marR="2904" marT="2904" marB="0" anchor="ctr"/>
                </a:tc>
                <a:tc>
                  <a:txBody>
                    <a:bodyPr/>
                    <a:lstStyle/>
                    <a:p>
                      <a:pPr algn="ctr" fontAlgn="ctr"/>
                      <a:r>
                        <a:rPr lang="uk-UA" sz="500" u="none" strike="noStrike">
                          <a:effectLst/>
                        </a:rPr>
                        <a:t> </a:t>
                      </a:r>
                      <a:endParaRPr lang="uk-UA" sz="500" b="1" i="0" u="none" strike="noStrike">
                        <a:effectLst/>
                        <a:latin typeface="Times New Roman"/>
                      </a:endParaRPr>
                    </a:p>
                  </a:txBody>
                  <a:tcPr marL="2904" marR="2904" marT="2904" marB="0" anchor="ctr"/>
                </a:tc>
                <a:tc>
                  <a:txBody>
                    <a:bodyPr/>
                    <a:lstStyle/>
                    <a:p>
                      <a:pPr algn="ctr" fontAlgn="ctr"/>
                      <a:r>
                        <a:rPr lang="uk-UA" sz="500" u="none" strike="noStrike">
                          <a:effectLst/>
                        </a:rPr>
                        <a:t> </a:t>
                      </a:r>
                      <a:endParaRPr lang="uk-UA" sz="500" b="1" i="0" u="none" strike="noStrike">
                        <a:effectLst/>
                        <a:latin typeface="Times New Roman"/>
                      </a:endParaRPr>
                    </a:p>
                  </a:txBody>
                  <a:tcPr marL="2904" marR="2904" marT="2904" marB="0" anchor="ctr"/>
                </a:tc>
                <a:tc>
                  <a:txBody>
                    <a:bodyPr/>
                    <a:lstStyle/>
                    <a:p>
                      <a:pPr algn="ctr" fontAlgn="ctr"/>
                      <a:r>
                        <a:rPr lang="uk-UA" sz="500" u="none" strike="noStrike">
                          <a:effectLst/>
                        </a:rPr>
                        <a:t> </a:t>
                      </a:r>
                      <a:endParaRPr lang="uk-UA" sz="500" b="1" i="0" u="none" strike="noStrike">
                        <a:effectLst/>
                        <a:latin typeface="Times New Roman"/>
                      </a:endParaRPr>
                    </a:p>
                  </a:txBody>
                  <a:tcPr marL="2904" marR="2904" marT="2904" marB="0" anchor="ctr"/>
                </a:tc>
                <a:tc>
                  <a:txBody>
                    <a:bodyPr/>
                    <a:lstStyle/>
                    <a:p>
                      <a:pPr algn="ctr" fontAlgn="ctr"/>
                      <a:r>
                        <a:rPr lang="uk-UA" sz="500" u="none" strike="noStrike">
                          <a:effectLst/>
                        </a:rPr>
                        <a:t>85,2531</a:t>
                      </a:r>
                      <a:endParaRPr lang="uk-UA" sz="500" b="1" i="0" u="none" strike="noStrike">
                        <a:effectLst/>
                        <a:latin typeface="Times New Roman"/>
                      </a:endParaRPr>
                    </a:p>
                  </a:txBody>
                  <a:tcPr marL="2904" marR="2904" marT="2904" marB="0" anchor="ctr"/>
                </a:tc>
                <a:tc>
                  <a:txBody>
                    <a:bodyPr/>
                    <a:lstStyle/>
                    <a:p>
                      <a:pPr algn="ctr" fontAlgn="ctr"/>
                      <a:r>
                        <a:rPr lang="uk-UA" sz="500" u="none" strike="noStrike">
                          <a:effectLst/>
                        </a:rPr>
                        <a:t> </a:t>
                      </a:r>
                      <a:endParaRPr lang="uk-UA" sz="500" b="1" i="0" u="none" strike="noStrike">
                        <a:effectLst/>
                        <a:latin typeface="Times New Roman"/>
                      </a:endParaRPr>
                    </a:p>
                  </a:txBody>
                  <a:tcPr marL="2904" marR="2904" marT="2904" marB="0" anchor="ctr"/>
                </a:tc>
                <a:tc>
                  <a:txBody>
                    <a:bodyPr/>
                    <a:lstStyle/>
                    <a:p>
                      <a:pPr algn="ctr" fontAlgn="ctr"/>
                      <a:r>
                        <a:rPr lang="uk-UA" sz="500" u="none" strike="noStrike">
                          <a:effectLst/>
                        </a:rPr>
                        <a:t>РАЗОМ ПО ОБЛАСТІ</a:t>
                      </a:r>
                      <a:endParaRPr lang="uk-UA" sz="500" b="1" i="0" u="none" strike="noStrike">
                        <a:effectLst/>
                        <a:latin typeface="Times New Roman"/>
                      </a:endParaRPr>
                    </a:p>
                  </a:txBody>
                  <a:tcPr marL="2904" marR="2904" marT="2904" marB="0" anchor="ctr"/>
                </a:tc>
                <a:tc>
                  <a:txBody>
                    <a:bodyPr/>
                    <a:lstStyle/>
                    <a:p>
                      <a:pPr algn="ctr" fontAlgn="ctr"/>
                      <a:r>
                        <a:rPr lang="uk-UA" sz="500" u="none" strike="noStrike">
                          <a:effectLst/>
                        </a:rPr>
                        <a:t> </a:t>
                      </a:r>
                      <a:endParaRPr lang="uk-UA" sz="500" b="1" i="0" u="none" strike="noStrike">
                        <a:effectLst/>
                        <a:latin typeface="Times New Roman"/>
                      </a:endParaRPr>
                    </a:p>
                  </a:txBody>
                  <a:tcPr marL="2904" marR="2904" marT="2904" marB="0" anchor="ctr"/>
                </a:tc>
                <a:tc>
                  <a:txBody>
                    <a:bodyPr/>
                    <a:lstStyle/>
                    <a:p>
                      <a:pPr algn="ctr" fontAlgn="ctr"/>
                      <a:r>
                        <a:rPr lang="uk-UA" sz="500" u="none" strike="noStrike">
                          <a:effectLst/>
                        </a:rPr>
                        <a:t> </a:t>
                      </a:r>
                      <a:endParaRPr lang="uk-UA" sz="500" b="1" i="0" u="none" strike="noStrike">
                        <a:effectLst/>
                        <a:latin typeface="Times New Roman"/>
                      </a:endParaRPr>
                    </a:p>
                  </a:txBody>
                  <a:tcPr marL="2904" marR="2904" marT="2904" marB="0" anchor="ctr"/>
                </a:tc>
                <a:tc>
                  <a:txBody>
                    <a:bodyPr/>
                    <a:lstStyle/>
                    <a:p>
                      <a:pPr algn="ctr" fontAlgn="ctr"/>
                      <a:r>
                        <a:rPr lang="uk-UA" sz="500" u="none" strike="noStrike">
                          <a:effectLst/>
                        </a:rPr>
                        <a:t>642731,25</a:t>
                      </a:r>
                      <a:endParaRPr lang="uk-UA" sz="500" b="1" i="0" u="none" strike="noStrike">
                        <a:effectLst/>
                        <a:latin typeface="Times New Roman"/>
                      </a:endParaRPr>
                    </a:p>
                  </a:txBody>
                  <a:tcPr marL="2904" marR="2904" marT="2904" marB="0" anchor="ctr"/>
                </a:tc>
                <a:tc>
                  <a:txBody>
                    <a:bodyPr/>
                    <a:lstStyle/>
                    <a:p>
                      <a:pPr algn="ctr" fontAlgn="ctr"/>
                      <a:r>
                        <a:rPr lang="uk-UA" sz="500" u="none" strike="noStrike">
                          <a:effectLst/>
                        </a:rPr>
                        <a:t>51418,49</a:t>
                      </a:r>
                      <a:endParaRPr lang="uk-UA" sz="500" b="1" i="0" u="none" strike="noStrike">
                        <a:effectLst/>
                        <a:latin typeface="Times New Roman"/>
                      </a:endParaRPr>
                    </a:p>
                  </a:txBody>
                  <a:tcPr marL="2904" marR="2904" marT="2904" marB="0" anchor="ctr"/>
                </a:tc>
                <a:tc>
                  <a:txBody>
                    <a:bodyPr/>
                    <a:lstStyle/>
                    <a:p>
                      <a:pPr algn="ctr" fontAlgn="ctr"/>
                      <a:r>
                        <a:rPr lang="uk-UA" sz="500" u="none" strike="noStrike">
                          <a:effectLst/>
                        </a:rPr>
                        <a:t>8</a:t>
                      </a:r>
                      <a:endParaRPr lang="uk-UA" sz="500" b="1" i="0" u="none" strike="noStrike">
                        <a:effectLst/>
                        <a:latin typeface="Times New Roman"/>
                      </a:endParaRPr>
                    </a:p>
                  </a:txBody>
                  <a:tcPr marL="2904" marR="2904" marT="2904" marB="0" anchor="ctr"/>
                </a:tc>
                <a:tc>
                  <a:txBody>
                    <a:bodyPr/>
                    <a:lstStyle/>
                    <a:p>
                      <a:pPr algn="ctr" fontAlgn="ctr"/>
                      <a:r>
                        <a:rPr lang="uk-UA" sz="500" u="none" strike="noStrike">
                          <a:effectLst/>
                        </a:rPr>
                        <a:t>52401,25</a:t>
                      </a:r>
                      <a:endParaRPr lang="uk-UA" sz="500" b="1" i="0" u="none" strike="noStrike">
                        <a:effectLst/>
                        <a:latin typeface="Times New Roman"/>
                      </a:endParaRPr>
                    </a:p>
                  </a:txBody>
                  <a:tcPr marL="2904" marR="2904" marT="2904" marB="0" anchor="ctr"/>
                </a:tc>
                <a:tc>
                  <a:txBody>
                    <a:bodyPr/>
                    <a:lstStyle/>
                    <a:p>
                      <a:pPr algn="ctr" fontAlgn="ctr"/>
                      <a:r>
                        <a:rPr lang="uk-UA" sz="500" u="none" strike="noStrike">
                          <a:effectLst/>
                        </a:rPr>
                        <a:t>8,15</a:t>
                      </a:r>
                      <a:endParaRPr lang="uk-UA" sz="500" b="1" i="0" u="none" strike="noStrike">
                        <a:effectLst/>
                        <a:latin typeface="Times New Roman"/>
                      </a:endParaRPr>
                    </a:p>
                  </a:txBody>
                  <a:tcPr marL="2904" marR="2904" marT="2904" marB="0" anchor="ctr"/>
                </a:tc>
                <a:tc>
                  <a:txBody>
                    <a:bodyPr/>
                    <a:lstStyle/>
                    <a:p>
                      <a:pPr algn="ctr" fontAlgn="ctr"/>
                      <a:r>
                        <a:rPr lang="uk-UA" sz="500" u="none" strike="noStrike">
                          <a:effectLst/>
                        </a:rPr>
                        <a:t> </a:t>
                      </a:r>
                      <a:endParaRPr lang="uk-UA" sz="500" b="1" i="0" u="none" strike="noStrike">
                        <a:effectLst/>
                        <a:latin typeface="Times New Roman"/>
                      </a:endParaRPr>
                    </a:p>
                  </a:txBody>
                  <a:tcPr marL="2904" marR="2904" marT="2904" marB="0" anchor="ctr"/>
                </a:tc>
                <a:tc>
                  <a:txBody>
                    <a:bodyPr/>
                    <a:lstStyle/>
                    <a:p>
                      <a:pPr algn="ctr" fontAlgn="ctr"/>
                      <a:r>
                        <a:rPr lang="uk-UA" sz="500" u="none" strike="noStrike">
                          <a:effectLst/>
                        </a:rPr>
                        <a:t> </a:t>
                      </a:r>
                      <a:endParaRPr lang="uk-UA" sz="500" b="1" i="0" u="none" strike="noStrike">
                        <a:effectLst/>
                        <a:latin typeface="Times New Roman"/>
                      </a:endParaRPr>
                    </a:p>
                  </a:txBody>
                  <a:tcPr marL="2904" marR="2904" marT="2904" marB="0" anchor="ctr"/>
                </a:tc>
                <a:tc>
                  <a:txBody>
                    <a:bodyPr/>
                    <a:lstStyle/>
                    <a:p>
                      <a:pPr algn="ctr" fontAlgn="ctr"/>
                      <a:r>
                        <a:rPr lang="uk-UA" sz="500" u="none" strike="noStrike" dirty="0">
                          <a:effectLst/>
                        </a:rPr>
                        <a:t> </a:t>
                      </a:r>
                      <a:endParaRPr lang="uk-UA" sz="500" b="1" i="0" u="none" strike="noStrike" dirty="0">
                        <a:effectLst/>
                        <a:latin typeface="Times New Roman"/>
                      </a:endParaRPr>
                    </a:p>
                  </a:txBody>
                  <a:tcPr marL="2904" marR="2904" marT="2904" marB="0" anchor="ct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20343182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2"/>
          <p:cNvSpPr>
            <a:spLocks noGrp="1"/>
          </p:cNvSpPr>
          <p:nvPr>
            <p:ph type="title"/>
          </p:nvPr>
        </p:nvSpPr>
        <p:spPr>
          <a:xfrm>
            <a:off x="457200" y="338328"/>
            <a:ext cx="8229600" cy="498384"/>
          </a:xfrm>
        </p:spPr>
        <p:txBody>
          <a:bodyPr>
            <a:noAutofit/>
          </a:bodyPr>
          <a:lstStyle/>
          <a:p>
            <a:r>
              <a:rPr lang="uk-UA" sz="2800" b="1" dirty="0" smtClean="0"/>
              <a:t>П_3    2</a:t>
            </a:r>
            <a:endParaRPr lang="uk-UA" sz="2800" dirty="0"/>
          </a:p>
        </p:txBody>
      </p:sp>
      <p:graphicFrame>
        <p:nvGraphicFramePr>
          <p:cNvPr id="2" name="Таблица 1"/>
          <p:cNvGraphicFramePr>
            <a:graphicFrameLocks noGrp="1"/>
          </p:cNvGraphicFramePr>
          <p:nvPr>
            <p:extLst>
              <p:ext uri="{D42A27DB-BD31-4B8C-83A1-F6EECF244321}">
                <p14:modId xmlns:p14="http://schemas.microsoft.com/office/powerpoint/2010/main" val="2703228253"/>
              </p:ext>
            </p:extLst>
          </p:nvPr>
        </p:nvGraphicFramePr>
        <p:xfrm>
          <a:off x="251520" y="908720"/>
          <a:ext cx="8640960" cy="5832646"/>
        </p:xfrm>
        <a:graphic>
          <a:graphicData uri="http://schemas.openxmlformats.org/drawingml/2006/table">
            <a:tbl>
              <a:tblPr>
                <a:tableStyleId>{5C22544A-7EE6-4342-B048-85BDC9FD1C3A}</a:tableStyleId>
              </a:tblPr>
              <a:tblGrid>
                <a:gridCol w="637840">
                  <a:extLst>
                    <a:ext uri="{9D8B030D-6E8A-4147-A177-3AD203B41FA5}">
                      <a16:colId xmlns:a16="http://schemas.microsoft.com/office/drawing/2014/main" val="20000"/>
                    </a:ext>
                  </a:extLst>
                </a:gridCol>
                <a:gridCol w="590003">
                  <a:extLst>
                    <a:ext uri="{9D8B030D-6E8A-4147-A177-3AD203B41FA5}">
                      <a16:colId xmlns:a16="http://schemas.microsoft.com/office/drawing/2014/main" val="20001"/>
                    </a:ext>
                  </a:extLst>
                </a:gridCol>
                <a:gridCol w="453574">
                  <a:extLst>
                    <a:ext uri="{9D8B030D-6E8A-4147-A177-3AD203B41FA5}">
                      <a16:colId xmlns:a16="http://schemas.microsoft.com/office/drawing/2014/main" val="20002"/>
                    </a:ext>
                  </a:extLst>
                </a:gridCol>
                <a:gridCol w="609489">
                  <a:extLst>
                    <a:ext uri="{9D8B030D-6E8A-4147-A177-3AD203B41FA5}">
                      <a16:colId xmlns:a16="http://schemas.microsoft.com/office/drawing/2014/main" val="20003"/>
                    </a:ext>
                  </a:extLst>
                </a:gridCol>
                <a:gridCol w="504956">
                  <a:extLst>
                    <a:ext uri="{9D8B030D-6E8A-4147-A177-3AD203B41FA5}">
                      <a16:colId xmlns:a16="http://schemas.microsoft.com/office/drawing/2014/main" val="20004"/>
                    </a:ext>
                  </a:extLst>
                </a:gridCol>
                <a:gridCol w="1126852">
                  <a:extLst>
                    <a:ext uri="{9D8B030D-6E8A-4147-A177-3AD203B41FA5}">
                      <a16:colId xmlns:a16="http://schemas.microsoft.com/office/drawing/2014/main" val="20005"/>
                    </a:ext>
                  </a:extLst>
                </a:gridCol>
                <a:gridCol w="1126852">
                  <a:extLst>
                    <a:ext uri="{9D8B030D-6E8A-4147-A177-3AD203B41FA5}">
                      <a16:colId xmlns:a16="http://schemas.microsoft.com/office/drawing/2014/main" val="20006"/>
                    </a:ext>
                  </a:extLst>
                </a:gridCol>
                <a:gridCol w="1525503">
                  <a:extLst>
                    <a:ext uri="{9D8B030D-6E8A-4147-A177-3AD203B41FA5}">
                      <a16:colId xmlns:a16="http://schemas.microsoft.com/office/drawing/2014/main" val="20007"/>
                    </a:ext>
                  </a:extLst>
                </a:gridCol>
                <a:gridCol w="717569">
                  <a:extLst>
                    <a:ext uri="{9D8B030D-6E8A-4147-A177-3AD203B41FA5}">
                      <a16:colId xmlns:a16="http://schemas.microsoft.com/office/drawing/2014/main" val="20008"/>
                    </a:ext>
                  </a:extLst>
                </a:gridCol>
                <a:gridCol w="637840">
                  <a:extLst>
                    <a:ext uri="{9D8B030D-6E8A-4147-A177-3AD203B41FA5}">
                      <a16:colId xmlns:a16="http://schemas.microsoft.com/office/drawing/2014/main" val="20009"/>
                    </a:ext>
                  </a:extLst>
                </a:gridCol>
                <a:gridCol w="354355">
                  <a:extLst>
                    <a:ext uri="{9D8B030D-6E8A-4147-A177-3AD203B41FA5}">
                      <a16:colId xmlns:a16="http://schemas.microsoft.com/office/drawing/2014/main" val="20010"/>
                    </a:ext>
                  </a:extLst>
                </a:gridCol>
                <a:gridCol w="356127">
                  <a:extLst>
                    <a:ext uri="{9D8B030D-6E8A-4147-A177-3AD203B41FA5}">
                      <a16:colId xmlns:a16="http://schemas.microsoft.com/office/drawing/2014/main" val="20011"/>
                    </a:ext>
                  </a:extLst>
                </a:gridCol>
              </a:tblGrid>
              <a:tr h="71183">
                <a:tc>
                  <a:txBody>
                    <a:bodyPr/>
                    <a:lstStyle/>
                    <a:p>
                      <a:pPr algn="l" fontAlgn="b"/>
                      <a:endParaRPr lang="uk-UA" sz="100" b="0" i="0" u="none" strike="noStrike">
                        <a:solidFill>
                          <a:srgbClr val="000000"/>
                        </a:solidFill>
                        <a:effectLst/>
                        <a:latin typeface="Calibri"/>
                      </a:endParaRPr>
                    </a:p>
                  </a:txBody>
                  <a:tcPr marL="1071" marR="1071" marT="1071" marB="0" anchor="b"/>
                </a:tc>
                <a:tc>
                  <a:txBody>
                    <a:bodyPr/>
                    <a:lstStyle/>
                    <a:p>
                      <a:pPr algn="l" fontAlgn="b"/>
                      <a:endParaRPr lang="uk-UA" sz="100" b="0" i="0" u="none" strike="noStrike">
                        <a:solidFill>
                          <a:srgbClr val="000000"/>
                        </a:solidFill>
                        <a:effectLst/>
                        <a:latin typeface="Calibri"/>
                      </a:endParaRPr>
                    </a:p>
                  </a:txBody>
                  <a:tcPr marL="1071" marR="1071" marT="1071" marB="0" anchor="b"/>
                </a:tc>
                <a:tc>
                  <a:txBody>
                    <a:bodyPr/>
                    <a:lstStyle/>
                    <a:p>
                      <a:pPr algn="l" fontAlgn="b"/>
                      <a:endParaRPr lang="uk-UA" sz="100" b="0" i="0" u="none" strike="noStrike">
                        <a:solidFill>
                          <a:srgbClr val="000000"/>
                        </a:solidFill>
                        <a:effectLst/>
                        <a:latin typeface="Calibri"/>
                      </a:endParaRPr>
                    </a:p>
                  </a:txBody>
                  <a:tcPr marL="1071" marR="1071" marT="1071" marB="0" anchor="b"/>
                </a:tc>
                <a:tc>
                  <a:txBody>
                    <a:bodyPr/>
                    <a:lstStyle/>
                    <a:p>
                      <a:pPr algn="l" fontAlgn="b"/>
                      <a:endParaRPr lang="uk-UA" sz="100" b="0" i="0" u="none" strike="noStrike">
                        <a:solidFill>
                          <a:srgbClr val="000000"/>
                        </a:solidFill>
                        <a:effectLst/>
                        <a:latin typeface="Calibri"/>
                      </a:endParaRPr>
                    </a:p>
                  </a:txBody>
                  <a:tcPr marL="1071" marR="1071" marT="1071" marB="0" anchor="b"/>
                </a:tc>
                <a:tc>
                  <a:txBody>
                    <a:bodyPr/>
                    <a:lstStyle/>
                    <a:p>
                      <a:pPr algn="l" fontAlgn="b"/>
                      <a:endParaRPr lang="uk-UA" sz="100" b="0" i="0" u="none" strike="noStrike">
                        <a:solidFill>
                          <a:srgbClr val="000000"/>
                        </a:solidFill>
                        <a:effectLst/>
                        <a:latin typeface="Calibri"/>
                      </a:endParaRPr>
                    </a:p>
                  </a:txBody>
                  <a:tcPr marL="1071" marR="1071" marT="1071" marB="0" anchor="b"/>
                </a:tc>
                <a:tc>
                  <a:txBody>
                    <a:bodyPr/>
                    <a:lstStyle/>
                    <a:p>
                      <a:pPr algn="l" fontAlgn="b"/>
                      <a:endParaRPr lang="uk-UA" sz="100" b="0" i="0" u="none" strike="noStrike">
                        <a:solidFill>
                          <a:srgbClr val="000000"/>
                        </a:solidFill>
                        <a:effectLst/>
                        <a:latin typeface="Calibri"/>
                      </a:endParaRPr>
                    </a:p>
                  </a:txBody>
                  <a:tcPr marL="1071" marR="1071" marT="1071" marB="0" anchor="b"/>
                </a:tc>
                <a:tc>
                  <a:txBody>
                    <a:bodyPr/>
                    <a:lstStyle/>
                    <a:p>
                      <a:pPr algn="l" fontAlgn="b"/>
                      <a:endParaRPr lang="uk-UA" sz="100" b="0" i="0" u="none" strike="noStrike">
                        <a:solidFill>
                          <a:srgbClr val="000000"/>
                        </a:solidFill>
                        <a:effectLst/>
                        <a:latin typeface="Calibri"/>
                      </a:endParaRPr>
                    </a:p>
                  </a:txBody>
                  <a:tcPr marL="1071" marR="1071" marT="1071" marB="0" anchor="b"/>
                </a:tc>
                <a:tc>
                  <a:txBody>
                    <a:bodyPr/>
                    <a:lstStyle/>
                    <a:p>
                      <a:pPr algn="l" fontAlgn="b"/>
                      <a:endParaRPr lang="uk-UA" sz="100" b="0" i="0" u="none" strike="noStrike">
                        <a:solidFill>
                          <a:srgbClr val="000000"/>
                        </a:solidFill>
                        <a:effectLst/>
                        <a:latin typeface="Calibri"/>
                      </a:endParaRPr>
                    </a:p>
                  </a:txBody>
                  <a:tcPr marL="1071" marR="1071" marT="1071" marB="0" anchor="b"/>
                </a:tc>
                <a:tc>
                  <a:txBody>
                    <a:bodyPr/>
                    <a:lstStyle/>
                    <a:p>
                      <a:pPr algn="l" fontAlgn="b"/>
                      <a:endParaRPr lang="uk-UA" sz="100" b="0" i="0" u="none" strike="noStrike">
                        <a:solidFill>
                          <a:srgbClr val="000000"/>
                        </a:solidFill>
                        <a:effectLst/>
                        <a:latin typeface="Calibri"/>
                      </a:endParaRPr>
                    </a:p>
                  </a:txBody>
                  <a:tcPr marL="1071" marR="1071" marT="1071" marB="0" anchor="b"/>
                </a:tc>
                <a:tc>
                  <a:txBody>
                    <a:bodyPr/>
                    <a:lstStyle/>
                    <a:p>
                      <a:pPr algn="l" fontAlgn="b"/>
                      <a:endParaRPr lang="uk-UA" sz="100" b="0" i="0" u="none" strike="noStrike">
                        <a:solidFill>
                          <a:srgbClr val="000000"/>
                        </a:solidFill>
                        <a:effectLst/>
                        <a:latin typeface="Calibri"/>
                      </a:endParaRPr>
                    </a:p>
                  </a:txBody>
                  <a:tcPr marL="1071" marR="1071" marT="1071" marB="0" anchor="b"/>
                </a:tc>
                <a:tc>
                  <a:txBody>
                    <a:bodyPr/>
                    <a:lstStyle/>
                    <a:p>
                      <a:pPr algn="l" fontAlgn="b"/>
                      <a:endParaRPr lang="uk-UA" sz="100" b="0" i="0" u="none" strike="noStrike">
                        <a:solidFill>
                          <a:srgbClr val="000000"/>
                        </a:solidFill>
                        <a:effectLst/>
                        <a:latin typeface="Calibri"/>
                      </a:endParaRPr>
                    </a:p>
                  </a:txBody>
                  <a:tcPr marL="1071" marR="1071" marT="1071" marB="0" anchor="b"/>
                </a:tc>
                <a:tc>
                  <a:txBody>
                    <a:bodyPr/>
                    <a:lstStyle/>
                    <a:p>
                      <a:pPr algn="r" fontAlgn="ctr"/>
                      <a:r>
                        <a:rPr lang="uk-UA" sz="100" u="none" strike="noStrike">
                          <a:effectLst/>
                        </a:rPr>
                        <a:t>Додаток 2</a:t>
                      </a:r>
                      <a:endParaRPr lang="uk-UA" sz="100" b="0"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00"/>
                  </a:ext>
                </a:extLst>
              </a:tr>
              <a:tr h="84070">
                <a:tc gridSpan="12">
                  <a:txBody>
                    <a:bodyPr/>
                    <a:lstStyle/>
                    <a:p>
                      <a:pPr algn="ctr" fontAlgn="ctr"/>
                      <a:r>
                        <a:rPr lang="ru-RU" sz="200" u="none" strike="noStrike">
                          <a:effectLst/>
                        </a:rPr>
                        <a:t>Інформація про земельні ділянки сільськогосподарського призначення державної власності права на які </a:t>
                      </a:r>
                      <a:r>
                        <a:rPr lang="ru-RU" sz="200" u="sng" strike="noStrike">
                          <a:effectLst/>
                        </a:rPr>
                        <a:t>виставлено</a:t>
                      </a:r>
                      <a:r>
                        <a:rPr lang="ru-RU" sz="200" u="none" strike="noStrike">
                          <a:effectLst/>
                        </a:rPr>
                        <a:t> на земельні торги</a:t>
                      </a:r>
                      <a:endParaRPr lang="ru-RU" sz="200" b="1" i="0" u="none" strike="noStrike">
                        <a:solidFill>
                          <a:srgbClr val="000000"/>
                        </a:solidFill>
                        <a:effectLst/>
                        <a:latin typeface="Times New Roman"/>
                      </a:endParaRPr>
                    </a:p>
                  </a:txBody>
                  <a:tcPr marL="1071" marR="1071" marT="1071" marB="0" anchor="ct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0001"/>
                  </a:ext>
                </a:extLst>
              </a:tr>
              <a:tr h="80938">
                <a:tc gridSpan="12">
                  <a:txBody>
                    <a:bodyPr/>
                    <a:lstStyle/>
                    <a:p>
                      <a:pPr algn="ctr" fontAlgn="ctr"/>
                      <a:r>
                        <a:rPr lang="ru-RU" sz="200" u="none" strike="noStrike">
                          <a:effectLst/>
                        </a:rPr>
                        <a:t>Головним управлінням Держгеокадастру у Закарпатській області</a:t>
                      </a:r>
                      <a:endParaRPr lang="ru-RU" sz="200" b="1" i="0" u="none" strike="noStrike">
                        <a:solidFill>
                          <a:srgbClr val="000000"/>
                        </a:solidFill>
                        <a:effectLst/>
                        <a:latin typeface="Times New Roman"/>
                      </a:endParaRPr>
                    </a:p>
                  </a:txBody>
                  <a:tcPr marL="1071" marR="1071" marT="1071" marB="0" anchor="ct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0002"/>
                  </a:ext>
                </a:extLst>
              </a:tr>
              <a:tr h="236674">
                <a:tc rowSpan="2">
                  <a:txBody>
                    <a:bodyPr/>
                    <a:lstStyle/>
                    <a:p>
                      <a:pPr algn="ctr" fontAlgn="ctr"/>
                      <a:r>
                        <a:rPr lang="uk-UA" sz="200" u="none" strike="noStrike">
                          <a:effectLst/>
                        </a:rPr>
                        <a:t>№ з/п</a:t>
                      </a:r>
                      <a:endParaRPr lang="uk-UA" sz="200" b="1" i="0" u="none" strike="noStrike">
                        <a:solidFill>
                          <a:srgbClr val="000000"/>
                        </a:solidFill>
                        <a:effectLst/>
                        <a:latin typeface="Times New Roman"/>
                      </a:endParaRPr>
                    </a:p>
                  </a:txBody>
                  <a:tcPr marL="1071" marR="1071" marT="1071" marB="0" anchor="ctr"/>
                </a:tc>
                <a:tc rowSpan="2">
                  <a:txBody>
                    <a:bodyPr/>
                    <a:lstStyle/>
                    <a:p>
                      <a:pPr algn="ctr" fontAlgn="ctr"/>
                      <a:r>
                        <a:rPr lang="uk-UA" sz="200" u="none" strike="noStrike">
                          <a:effectLst/>
                        </a:rPr>
                        <a:t>Дата проведення торгів</a:t>
                      </a:r>
                      <a:endParaRPr lang="uk-UA" sz="200" b="1" i="0" u="none" strike="noStrike">
                        <a:solidFill>
                          <a:srgbClr val="000000"/>
                        </a:solidFill>
                        <a:effectLst/>
                        <a:latin typeface="Times New Roman"/>
                      </a:endParaRPr>
                    </a:p>
                  </a:txBody>
                  <a:tcPr marL="1071" marR="1071" marT="1071" marB="0" anchor="ctr"/>
                </a:tc>
                <a:tc rowSpan="2">
                  <a:txBody>
                    <a:bodyPr/>
                    <a:lstStyle/>
                    <a:p>
                      <a:pPr algn="ctr" fontAlgn="ctr"/>
                      <a:r>
                        <a:rPr lang="uk-UA" sz="200" u="none" strike="noStrike">
                          <a:effectLst/>
                        </a:rPr>
                        <a:t>№ аукціону</a:t>
                      </a:r>
                      <a:endParaRPr lang="uk-UA" sz="200" b="1" i="0" u="none" strike="noStrike">
                        <a:solidFill>
                          <a:srgbClr val="000000"/>
                        </a:solidFill>
                        <a:effectLst/>
                        <a:latin typeface="Times New Roman"/>
                      </a:endParaRPr>
                    </a:p>
                  </a:txBody>
                  <a:tcPr marL="1071" marR="1071" marT="1071" marB="0" anchor="ctr"/>
                </a:tc>
                <a:tc rowSpan="2">
                  <a:txBody>
                    <a:bodyPr/>
                    <a:lstStyle/>
                    <a:p>
                      <a:pPr algn="ctr" fontAlgn="ctr"/>
                      <a:r>
                        <a:rPr lang="uk-UA" sz="200" u="none" strike="noStrike">
                          <a:effectLst/>
                        </a:rPr>
                        <a:t>№ лоту</a:t>
                      </a:r>
                      <a:endParaRPr lang="uk-UA" sz="200" b="1" i="0" u="none" strike="noStrike">
                        <a:solidFill>
                          <a:srgbClr val="000000"/>
                        </a:solidFill>
                        <a:effectLst/>
                        <a:latin typeface="Times New Roman"/>
                      </a:endParaRPr>
                    </a:p>
                  </a:txBody>
                  <a:tcPr marL="1071" marR="1071" marT="1071" marB="0" anchor="ctr"/>
                </a:tc>
                <a:tc rowSpan="2">
                  <a:txBody>
                    <a:bodyPr/>
                    <a:lstStyle/>
                    <a:p>
                      <a:pPr algn="ctr" fontAlgn="ctr"/>
                      <a:r>
                        <a:rPr lang="uk-UA" sz="200" u="none" strike="noStrike">
                          <a:effectLst/>
                        </a:rPr>
                        <a:t>Площа земельної ділянки, га</a:t>
                      </a:r>
                      <a:endParaRPr lang="uk-UA" sz="200" b="1" i="0" u="none" strike="noStrike">
                        <a:solidFill>
                          <a:srgbClr val="000000"/>
                        </a:solidFill>
                        <a:effectLst/>
                        <a:latin typeface="Times New Roman"/>
                      </a:endParaRPr>
                    </a:p>
                  </a:txBody>
                  <a:tcPr marL="1071" marR="1071" marT="1071" marB="0" anchor="ctr"/>
                </a:tc>
                <a:tc rowSpan="2">
                  <a:txBody>
                    <a:bodyPr/>
                    <a:lstStyle/>
                    <a:p>
                      <a:pPr algn="ctr" fontAlgn="ctr"/>
                      <a:r>
                        <a:rPr lang="uk-UA" sz="200" u="none" strike="noStrike">
                          <a:effectLst/>
                        </a:rPr>
                        <a:t>Кадастровий номер земельної ділянки</a:t>
                      </a:r>
                      <a:endParaRPr lang="uk-UA" sz="200" b="1" i="0" u="none" strike="noStrike">
                        <a:solidFill>
                          <a:srgbClr val="000000"/>
                        </a:solidFill>
                        <a:effectLst/>
                        <a:latin typeface="Times New Roman"/>
                      </a:endParaRPr>
                    </a:p>
                  </a:txBody>
                  <a:tcPr marL="1071" marR="1071" marT="1071" marB="0" anchor="ctr"/>
                </a:tc>
                <a:tc rowSpan="2">
                  <a:txBody>
                    <a:bodyPr/>
                    <a:lstStyle/>
                    <a:p>
                      <a:pPr algn="ctr" fontAlgn="ctr"/>
                      <a:r>
                        <a:rPr lang="ru-RU" sz="200" u="none" strike="noStrike">
                          <a:effectLst/>
                        </a:rPr>
                        <a:t>Місце розташування земельної ділянки (район)</a:t>
                      </a:r>
                      <a:endParaRPr lang="ru-RU" sz="200" b="1" i="0" u="none" strike="noStrike">
                        <a:solidFill>
                          <a:srgbClr val="000000"/>
                        </a:solidFill>
                        <a:effectLst/>
                        <a:latin typeface="Times New Roman"/>
                      </a:endParaRPr>
                    </a:p>
                  </a:txBody>
                  <a:tcPr marL="1071" marR="1071" marT="1071" marB="0" anchor="ctr"/>
                </a:tc>
                <a:tc rowSpan="2">
                  <a:txBody>
                    <a:bodyPr/>
                    <a:lstStyle/>
                    <a:p>
                      <a:pPr algn="ctr" fontAlgn="ctr"/>
                      <a:r>
                        <a:rPr lang="ru-RU" sz="200" u="none" strike="noStrike">
                          <a:effectLst/>
                        </a:rPr>
                        <a:t>Місце розташування земельної ділянки (область, район, рада)</a:t>
                      </a:r>
                      <a:endParaRPr lang="ru-RU" sz="200" b="1" i="0" u="none" strike="noStrike">
                        <a:solidFill>
                          <a:srgbClr val="000000"/>
                        </a:solidFill>
                        <a:effectLst/>
                        <a:latin typeface="Times New Roman"/>
                      </a:endParaRPr>
                    </a:p>
                  </a:txBody>
                  <a:tcPr marL="1071" marR="1071" marT="1071" marB="0" anchor="ctr"/>
                </a:tc>
                <a:tc rowSpan="2">
                  <a:txBody>
                    <a:bodyPr/>
                    <a:lstStyle/>
                    <a:p>
                      <a:pPr algn="ctr" fontAlgn="ctr"/>
                      <a:r>
                        <a:rPr lang="ru-RU" sz="200" u="none" strike="noStrike">
                          <a:effectLst/>
                        </a:rPr>
                        <a:t>Нормативна грошова оцінка земельної ділянки, грн</a:t>
                      </a:r>
                      <a:endParaRPr lang="ru-RU" sz="200" b="1" i="0" u="none" strike="noStrike">
                        <a:solidFill>
                          <a:srgbClr val="000000"/>
                        </a:solidFill>
                        <a:effectLst/>
                        <a:latin typeface="Times New Roman"/>
                      </a:endParaRPr>
                    </a:p>
                  </a:txBody>
                  <a:tcPr marL="1071" marR="1071" marT="1071" marB="0" anchor="ctr"/>
                </a:tc>
                <a:tc gridSpan="2">
                  <a:txBody>
                    <a:bodyPr/>
                    <a:lstStyle/>
                    <a:p>
                      <a:pPr algn="ctr" fontAlgn="ctr"/>
                      <a:r>
                        <a:rPr lang="ru-RU" sz="200" u="none" strike="noStrike">
                          <a:effectLst/>
                        </a:rPr>
                        <a:t>Стартовий розмір річної плати за користування земельною ділянкою</a:t>
                      </a:r>
                      <a:endParaRPr lang="ru-RU" sz="200" b="1" i="0" u="none" strike="noStrike">
                        <a:solidFill>
                          <a:srgbClr val="000000"/>
                        </a:solidFill>
                        <a:effectLst/>
                        <a:latin typeface="Times New Roman"/>
                      </a:endParaRPr>
                    </a:p>
                  </a:txBody>
                  <a:tcPr marL="1071" marR="1071" marT="1071" marB="0" anchor="ctr"/>
                </a:tc>
                <a:tc hMerge="1">
                  <a:txBody>
                    <a:bodyPr/>
                    <a:lstStyle/>
                    <a:p>
                      <a:endParaRPr lang="uk-UA"/>
                    </a:p>
                  </a:txBody>
                  <a:tcPr/>
                </a:tc>
                <a:tc rowSpan="2">
                  <a:txBody>
                    <a:bodyPr/>
                    <a:lstStyle/>
                    <a:p>
                      <a:pPr algn="ctr" fontAlgn="ctr"/>
                      <a:r>
                        <a:rPr lang="uk-UA" sz="200" u="none" strike="noStrike">
                          <a:effectLst/>
                        </a:rPr>
                        <a:t>Строк оренди, роки</a:t>
                      </a:r>
                      <a:endParaRPr lang="uk-UA" sz="200" b="1"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03"/>
                  </a:ext>
                </a:extLst>
              </a:tr>
              <a:tr h="103944">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a:txBody>
                    <a:bodyPr/>
                    <a:lstStyle/>
                    <a:p>
                      <a:pPr algn="ctr" fontAlgn="ctr"/>
                      <a:r>
                        <a:rPr lang="uk-UA" sz="200" u="none" strike="noStrike">
                          <a:effectLst/>
                        </a:rPr>
                        <a:t>грн</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від НГО</a:t>
                      </a:r>
                      <a:endParaRPr lang="uk-UA" sz="200" b="1" i="0" u="none" strike="noStrike">
                        <a:solidFill>
                          <a:srgbClr val="000000"/>
                        </a:solidFill>
                        <a:effectLst/>
                        <a:latin typeface="Times New Roman"/>
                      </a:endParaRPr>
                    </a:p>
                  </a:txBody>
                  <a:tcPr marL="1071" marR="1071" marT="1071" marB="0" anchor="ctr"/>
                </a:tc>
                <a:tc vMerge="1">
                  <a:txBody>
                    <a:bodyPr/>
                    <a:lstStyle/>
                    <a:p>
                      <a:endParaRPr lang="uk-UA"/>
                    </a:p>
                  </a:txBody>
                  <a:tcPr/>
                </a:tc>
                <a:extLst>
                  <a:ext uri="{0D108BD9-81ED-4DB2-BD59-A6C34878D82A}">
                    <a16:rowId xmlns:a16="http://schemas.microsoft.com/office/drawing/2014/main" val="10004"/>
                  </a:ext>
                </a:extLst>
              </a:tr>
              <a:tr h="53248">
                <a:tc>
                  <a:txBody>
                    <a:bodyPr/>
                    <a:lstStyle/>
                    <a:p>
                      <a:pPr algn="ctr" fontAlgn="ctr"/>
                      <a:r>
                        <a:rPr lang="uk-UA" sz="200" u="none" strike="noStrike">
                          <a:effectLst/>
                        </a:rPr>
                        <a:t>1</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4</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5</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6</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10</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11</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12</a:t>
                      </a:r>
                      <a:endParaRPr lang="uk-UA" sz="200" b="0"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05"/>
                  </a:ext>
                </a:extLst>
              </a:tr>
              <a:tr h="205959">
                <a:tc>
                  <a:txBody>
                    <a:bodyPr/>
                    <a:lstStyle/>
                    <a:p>
                      <a:pPr algn="ctr" fontAlgn="ctr"/>
                      <a:r>
                        <a:rPr lang="uk-UA" sz="200" u="none" strike="noStrike">
                          <a:effectLst/>
                        </a:rPr>
                        <a:t>1</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16.05.2019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16963</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32672 (1804)</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37,4521</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2121284100:06:006:0020</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Виноградівський район</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ru-RU" sz="200" u="none" strike="noStrike">
                          <a:effectLst/>
                        </a:rPr>
                        <a:t>Закарпатська область, Виноградівський район, за межами населеного пункту на території Пийтерфолвівської сільської ради</a:t>
                      </a:r>
                      <a:endParaRPr lang="ru-RU"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1156391,51</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92511,32</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0"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06"/>
                  </a:ext>
                </a:extLst>
              </a:tr>
              <a:tr h="141883">
                <a:tc>
                  <a:txBody>
                    <a:bodyPr/>
                    <a:lstStyle/>
                    <a:p>
                      <a:pPr algn="ctr" fontAlgn="ctr"/>
                      <a:r>
                        <a:rPr lang="uk-UA" sz="200" u="none" strike="noStrike">
                          <a:effectLst/>
                        </a:rPr>
                        <a:t>1</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37,4521</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Виноградівський район</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1156391,51</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92511,32</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1"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07"/>
                  </a:ext>
                </a:extLst>
              </a:tr>
              <a:tr h="218246">
                <a:tc>
                  <a:txBody>
                    <a:bodyPr/>
                    <a:lstStyle/>
                    <a:p>
                      <a:pPr algn="ctr" fontAlgn="ctr"/>
                      <a:r>
                        <a:rPr lang="uk-UA" sz="200" u="none" strike="noStrike">
                          <a:effectLst/>
                        </a:rPr>
                        <a:t>1</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10.04.2019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16610</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32073 (1559)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8,7548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2121584200:04:005:0012</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Воловецький район</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ru-RU" sz="200" u="none" strike="noStrike">
                          <a:effectLst/>
                        </a:rPr>
                        <a:t>Закарпатська область, Воловецький район, за межами населених пунктів на території Нижньоворітської сільської ради</a:t>
                      </a:r>
                      <a:endParaRPr lang="ru-RU"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82270,62</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6581,65</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0"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08"/>
                  </a:ext>
                </a:extLst>
              </a:tr>
              <a:tr h="176211">
                <a:tc>
                  <a:txBody>
                    <a:bodyPr/>
                    <a:lstStyle/>
                    <a:p>
                      <a:pPr algn="ctr" fontAlgn="ctr"/>
                      <a:r>
                        <a:rPr lang="uk-UA" sz="200" u="none" strike="noStrike">
                          <a:effectLst/>
                        </a:rPr>
                        <a:t>2</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22.05.2019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16989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32694 (1821)</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0,8504</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2121586000:03:001:0007</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Воловецький район</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ru-RU" sz="200" u="none" strike="noStrike">
                          <a:effectLst/>
                        </a:rPr>
                        <a:t>Закарпатська область, Воловецький район, за межами населених пунктів на території Тишівської сільської ради</a:t>
                      </a:r>
                      <a:endParaRPr lang="ru-RU"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10274,63</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821,97</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0"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09"/>
                  </a:ext>
                </a:extLst>
              </a:tr>
              <a:tr h="180666">
                <a:tc>
                  <a:txBody>
                    <a:bodyPr/>
                    <a:lstStyle/>
                    <a:p>
                      <a:pPr algn="ctr" fontAlgn="ctr"/>
                      <a:r>
                        <a:rPr lang="uk-UA" sz="200" u="none" strike="noStrike">
                          <a:effectLst/>
                        </a:rPr>
                        <a:t>3</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22.05.2019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16989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32695 (1822)</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4,0297</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2121586000:03:001:0008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Воловецький район</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ru-RU" sz="200" u="none" strike="noStrike">
                          <a:effectLst/>
                        </a:rPr>
                        <a:t>Закарпатська область, Воловецький район, за межами населених пунктів на території Тишівської сільської ради</a:t>
                      </a:r>
                      <a:endParaRPr lang="ru-RU"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48687,3</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3894,98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0"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10"/>
                  </a:ext>
                </a:extLst>
              </a:tr>
              <a:tr h="176211">
                <a:tc>
                  <a:txBody>
                    <a:bodyPr/>
                    <a:lstStyle/>
                    <a:p>
                      <a:pPr algn="ctr" fontAlgn="ctr"/>
                      <a:r>
                        <a:rPr lang="uk-UA" sz="200" u="none" strike="noStrike">
                          <a:effectLst/>
                        </a:rPr>
                        <a:t>4</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22.05.2019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16989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32696 (1823)</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5,4324</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2121586000:03:001:0009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Воловецький район</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ru-RU" sz="200" u="none" strike="noStrike">
                          <a:effectLst/>
                        </a:rPr>
                        <a:t>Закарпатська область, Воловецький район, за межами населених пунктів на території Тишівської сільської ради</a:t>
                      </a:r>
                      <a:endParaRPr lang="ru-RU"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65634,89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5250,79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0"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11"/>
                  </a:ext>
                </a:extLst>
              </a:tr>
              <a:tr h="167659">
                <a:tc>
                  <a:txBody>
                    <a:bodyPr/>
                    <a:lstStyle/>
                    <a:p>
                      <a:pPr algn="ctr" fontAlgn="ctr"/>
                      <a:r>
                        <a:rPr lang="uk-UA" sz="200" u="none" strike="noStrike">
                          <a:effectLst/>
                        </a:rPr>
                        <a:t>5</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23.05.2019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16992</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32699 (1824)</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2,4717</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2121586000:06:001:0001</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Воловецький район</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ru-RU" sz="200" u="none" strike="noStrike">
                          <a:effectLst/>
                        </a:rPr>
                        <a:t>Закарпатська область, Воловецький район, за межами населених пунктів на території Тишівської сільської ради</a:t>
                      </a:r>
                      <a:endParaRPr lang="ru-RU"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13135,84</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1050,87</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0"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12"/>
                  </a:ext>
                </a:extLst>
              </a:tr>
              <a:tr h="173440">
                <a:tc>
                  <a:txBody>
                    <a:bodyPr/>
                    <a:lstStyle/>
                    <a:p>
                      <a:pPr algn="ctr" fontAlgn="ctr"/>
                      <a:r>
                        <a:rPr lang="uk-UA" sz="200" u="none" strike="noStrike">
                          <a:effectLst/>
                        </a:rPr>
                        <a:t>6</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23.05.2019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16992</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32700 (1825)</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0,9965</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2121586000:06:002:0001</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Воловецький район</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ru-RU" sz="200" u="none" strike="noStrike">
                          <a:effectLst/>
                        </a:rPr>
                        <a:t>Закарпатська область, Воловецький район, за межами населених пунктів на території Тишівської сільської ради</a:t>
                      </a:r>
                      <a:endParaRPr lang="ru-RU"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3881,56</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310,52</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0"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13"/>
                  </a:ext>
                </a:extLst>
              </a:tr>
              <a:tr h="192470">
                <a:tc>
                  <a:txBody>
                    <a:bodyPr/>
                    <a:lstStyle/>
                    <a:p>
                      <a:pPr algn="ctr" fontAlgn="ctr"/>
                      <a:r>
                        <a:rPr lang="uk-UA" sz="200" u="none" strike="noStrike">
                          <a:effectLst/>
                        </a:rPr>
                        <a:t>7</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23.05.2019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16992</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32701 (1826)</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1,5094</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2121586000:06:002:0002</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Воловецький район</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ru-RU" sz="200" u="none" strike="noStrike">
                          <a:effectLst/>
                        </a:rPr>
                        <a:t>Закарпатська область, Воловецький район, за межами населених пунктів на території Тишівської сільської ради</a:t>
                      </a:r>
                      <a:endParaRPr lang="ru-RU"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5879,4</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470,35</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0"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14"/>
                  </a:ext>
                </a:extLst>
              </a:tr>
              <a:tr h="173440">
                <a:tc>
                  <a:txBody>
                    <a:bodyPr/>
                    <a:lstStyle/>
                    <a:p>
                      <a:pPr algn="ctr" fontAlgn="ctr"/>
                      <a:r>
                        <a:rPr lang="uk-UA" sz="200" u="none" strike="noStrike">
                          <a:effectLst/>
                        </a:rPr>
                        <a:t>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23.05.2019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16992</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32702 (1827)</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2,1099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2121586000:06:002:0003</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Воловецький район</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ru-RU" sz="200" u="none" strike="noStrike">
                          <a:effectLst/>
                        </a:rPr>
                        <a:t>Закарпатська область, Воловецький район, за межами населених пунктів на території Тишівської сільської ради</a:t>
                      </a:r>
                      <a:endParaRPr lang="ru-RU"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8218,46</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657,48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0"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15"/>
                  </a:ext>
                </a:extLst>
              </a:tr>
              <a:tr h="141883">
                <a:tc>
                  <a:txBody>
                    <a:bodyPr/>
                    <a:lstStyle/>
                    <a:p>
                      <a:pPr algn="ctr" fontAlgn="ctr"/>
                      <a:r>
                        <a:rPr lang="uk-UA" sz="200" u="none" strike="noStrike">
                          <a:effectLst/>
                        </a:rPr>
                        <a:t>8</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26,1548</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Воловецький район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237982,70</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19038,61</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1"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16"/>
                  </a:ext>
                </a:extLst>
              </a:tr>
              <a:tr h="141883">
                <a:tc>
                  <a:txBody>
                    <a:bodyPr/>
                    <a:lstStyle/>
                    <a:p>
                      <a:pPr algn="ctr" fontAlgn="ctr"/>
                      <a:r>
                        <a:rPr lang="uk-UA" sz="200" u="none" strike="noStrike">
                          <a:effectLst/>
                        </a:rPr>
                        <a:t>1</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05.04.2019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16538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31950 (1498)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9,6106</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2121980400:03:001:0017</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Іршавський район</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ru-RU" sz="200" u="none" strike="noStrike">
                          <a:effectLst/>
                        </a:rPr>
                        <a:t>Закарпатська область, Іршавський район, Арданівська сільська рада</a:t>
                      </a:r>
                      <a:endParaRPr lang="ru-RU"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46643,84</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3731,51</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0"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17"/>
                  </a:ext>
                </a:extLst>
              </a:tr>
              <a:tr h="141883">
                <a:tc>
                  <a:txBody>
                    <a:bodyPr/>
                    <a:lstStyle/>
                    <a:p>
                      <a:pPr algn="ctr" fontAlgn="ctr"/>
                      <a:r>
                        <a:rPr lang="uk-UA" sz="200" u="none" strike="noStrike">
                          <a:effectLst/>
                        </a:rPr>
                        <a:t>2</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05.04.2019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16538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31952 (1502)</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4,7987</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2121980400:03:001:0018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Іршавський район</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ru-RU" sz="200" u="none" strike="noStrike">
                          <a:effectLst/>
                        </a:rPr>
                        <a:t>Закарпатська область, Іршавський район, Арданівська сільська рада</a:t>
                      </a:r>
                      <a:endParaRPr lang="ru-RU"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22044,59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1763,57</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0"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18"/>
                  </a:ext>
                </a:extLst>
              </a:tr>
              <a:tr h="141883">
                <a:tc>
                  <a:txBody>
                    <a:bodyPr/>
                    <a:lstStyle/>
                    <a:p>
                      <a:pPr algn="ctr" fontAlgn="ctr"/>
                      <a:r>
                        <a:rPr lang="uk-UA" sz="200" u="none" strike="noStrike">
                          <a:effectLst/>
                        </a:rPr>
                        <a:t>3</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05.04.2019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16538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31960 (1503)</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7,9295</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2121980400:03:001:0019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Іршавський район</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ru-RU" sz="200" u="none" strike="noStrike">
                          <a:effectLst/>
                        </a:rPr>
                        <a:t>Закарпатська область, Іршавський район, Арданівська сільська рада</a:t>
                      </a:r>
                      <a:endParaRPr lang="ru-RU"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36518,07</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2921,45</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0"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19"/>
                  </a:ext>
                </a:extLst>
              </a:tr>
              <a:tr h="141883">
                <a:tc>
                  <a:txBody>
                    <a:bodyPr/>
                    <a:lstStyle/>
                    <a:p>
                      <a:pPr algn="ctr" fontAlgn="ctr"/>
                      <a:r>
                        <a:rPr lang="uk-UA" sz="200" u="none" strike="noStrike">
                          <a:effectLst/>
                        </a:rPr>
                        <a:t>4</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05.04.2019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16538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31962 (1504)</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5,6421</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2121980400:02:001:0019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Іршавський район</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ru-RU" sz="200" u="none" strike="noStrike">
                          <a:effectLst/>
                        </a:rPr>
                        <a:t>Закарпатська область, Іршавський район, Арданівська сільська рада</a:t>
                      </a:r>
                      <a:endParaRPr lang="ru-RU"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101988,46</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8159,08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0"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20"/>
                  </a:ext>
                </a:extLst>
              </a:tr>
              <a:tr h="141883">
                <a:tc>
                  <a:txBody>
                    <a:bodyPr/>
                    <a:lstStyle/>
                    <a:p>
                      <a:pPr algn="ctr" fontAlgn="ctr"/>
                      <a:r>
                        <a:rPr lang="uk-UA" sz="200" u="none" strike="noStrike">
                          <a:effectLst/>
                        </a:rPr>
                        <a:t>5</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09.04.2019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16547</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31972 (1505)</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3,7543</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2121983200:05:001:0383</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Іршавський район</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ru-RU" sz="200" u="none" strike="noStrike">
                          <a:effectLst/>
                        </a:rPr>
                        <a:t>Закарпатська область, Іршавський район, Доробратівська сільська рада</a:t>
                      </a:r>
                      <a:endParaRPr lang="ru-RU"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68445,92</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5475,67</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0"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21"/>
                  </a:ext>
                </a:extLst>
              </a:tr>
              <a:tr h="141883">
                <a:tc>
                  <a:txBody>
                    <a:bodyPr/>
                    <a:lstStyle/>
                    <a:p>
                      <a:pPr algn="ctr" fontAlgn="ctr"/>
                      <a:r>
                        <a:rPr lang="uk-UA" sz="200" u="none" strike="noStrike">
                          <a:effectLst/>
                        </a:rPr>
                        <a:t>6</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09.04.2019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16547</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31973 (1506)</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2,8374</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2121983200:05:001:0384</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Іршавський район</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ru-RU" sz="200" u="none" strike="noStrike">
                          <a:effectLst/>
                        </a:rPr>
                        <a:t>Закарпатська область, Іршавський район, Доробратівська сільська рада</a:t>
                      </a:r>
                      <a:endParaRPr lang="ru-RU"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48867,15</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3909,37</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0"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22"/>
                  </a:ext>
                </a:extLst>
              </a:tr>
              <a:tr h="141883">
                <a:tc>
                  <a:txBody>
                    <a:bodyPr/>
                    <a:lstStyle/>
                    <a:p>
                      <a:pPr algn="ctr" fontAlgn="ctr"/>
                      <a:r>
                        <a:rPr lang="uk-UA" sz="200" u="none" strike="noStrike">
                          <a:effectLst/>
                        </a:rPr>
                        <a:t>7</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09.04.2019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16547</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31974 (1507)</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1,8201</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2121983200:05:001:0385</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Іршавський район</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ru-RU" sz="200" u="none" strike="noStrike">
                          <a:effectLst/>
                        </a:rPr>
                        <a:t>Закарпатська область, Іршавський район, Доробратівська сільська рада</a:t>
                      </a:r>
                      <a:endParaRPr lang="ru-RU"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31182,33</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2494,59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0"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23"/>
                  </a:ext>
                </a:extLst>
              </a:tr>
              <a:tr h="141883">
                <a:tc>
                  <a:txBody>
                    <a:bodyPr/>
                    <a:lstStyle/>
                    <a:p>
                      <a:pPr algn="ctr" fontAlgn="ctr"/>
                      <a:r>
                        <a:rPr lang="uk-UA" sz="200" u="none" strike="noStrike">
                          <a:effectLst/>
                        </a:rPr>
                        <a:t>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09.04.2019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16547</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31975 (1508)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2,4967</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2121983200:05:001:0386</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Іршавський район</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ru-RU" sz="200" u="none" strike="noStrike">
                          <a:effectLst/>
                        </a:rPr>
                        <a:t>Закарпатська область, Іршавський район, Доробратівська сільська рада</a:t>
                      </a:r>
                      <a:endParaRPr lang="ru-RU"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42764,94</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3421,2</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0"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24"/>
                  </a:ext>
                </a:extLst>
              </a:tr>
              <a:tr h="141883">
                <a:tc>
                  <a:txBody>
                    <a:bodyPr/>
                    <a:lstStyle/>
                    <a:p>
                      <a:pPr algn="ctr" fontAlgn="ctr"/>
                      <a:r>
                        <a:rPr lang="uk-UA" sz="200" u="none" strike="noStrike">
                          <a:effectLst/>
                        </a:rPr>
                        <a:t>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09.04.2019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16547</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31976 (1509)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8,6152</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2121984800:02:001:0045</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Іршавський район</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ru-RU" sz="200" u="none" strike="noStrike">
                          <a:effectLst/>
                        </a:rPr>
                        <a:t>Закарпатська область, Іршавський район, Кам’янська сільська рада</a:t>
                      </a:r>
                      <a:endParaRPr lang="ru-RU"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60111,81</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4808,94</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0"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25"/>
                  </a:ext>
                </a:extLst>
              </a:tr>
              <a:tr h="141883">
                <a:tc>
                  <a:txBody>
                    <a:bodyPr/>
                    <a:lstStyle/>
                    <a:p>
                      <a:pPr algn="ctr" fontAlgn="ctr"/>
                      <a:r>
                        <a:rPr lang="uk-UA" sz="200" u="none" strike="noStrike">
                          <a:effectLst/>
                        </a:rPr>
                        <a:t>9</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47,5046</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Іршавський район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458567,11</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36685,38</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1"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26"/>
                  </a:ext>
                </a:extLst>
              </a:tr>
              <a:tr h="183437">
                <a:tc>
                  <a:txBody>
                    <a:bodyPr/>
                    <a:lstStyle/>
                    <a:p>
                      <a:pPr algn="ctr" fontAlgn="ctr"/>
                      <a:r>
                        <a:rPr lang="uk-UA" sz="200" u="none" strike="noStrike">
                          <a:effectLst/>
                        </a:rPr>
                        <a:t>1</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04.04.2019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16484</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31847 (1482)</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38,6141</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2122783400:04:000:0001</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Мукачівський район</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ru-RU" sz="200" u="none" strike="noStrike">
                          <a:effectLst/>
                        </a:rPr>
                        <a:t>Закарпатська область, Мукачівський район, за межами населених пунктів на території Кальницької сільської ради</a:t>
                      </a:r>
                      <a:endParaRPr lang="ru-RU"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488919,49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39113,56</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0"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27"/>
                  </a:ext>
                </a:extLst>
              </a:tr>
              <a:tr h="180666">
                <a:tc>
                  <a:txBody>
                    <a:bodyPr/>
                    <a:lstStyle/>
                    <a:p>
                      <a:pPr algn="ctr" fontAlgn="ctr"/>
                      <a:r>
                        <a:rPr lang="uk-UA" sz="200" u="none" strike="noStrike">
                          <a:effectLst/>
                        </a:rPr>
                        <a:t>2</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12.04.2019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16664</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32169 (1609)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28,436</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2122783400:07:000:0013</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Мукачівський район</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ru-RU" sz="200" u="none" strike="noStrike">
                          <a:effectLst/>
                        </a:rPr>
                        <a:t>Закарпатська область, Мукачівський район, за межами населених пунктів на території Кальницької сільської ради</a:t>
                      </a:r>
                      <a:endParaRPr lang="ru-RU"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331959,85</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26556,79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0"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28"/>
                  </a:ext>
                </a:extLst>
              </a:tr>
              <a:tr h="192470">
                <a:tc>
                  <a:txBody>
                    <a:bodyPr/>
                    <a:lstStyle/>
                    <a:p>
                      <a:pPr algn="ctr" fontAlgn="ctr"/>
                      <a:r>
                        <a:rPr lang="uk-UA" sz="200" u="none" strike="noStrike">
                          <a:effectLst/>
                        </a:rPr>
                        <a:t>3</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12.04.2019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16664</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32170 (1611)</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13,8999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2122785200:02:000:0001</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Мукачівський район</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ru-RU" sz="200" u="none" strike="noStrike">
                          <a:effectLst/>
                        </a:rPr>
                        <a:t>Закарпатська область, Мукачівський район, за межами населених пунктів на території Лохівської сільської ради</a:t>
                      </a:r>
                      <a:endParaRPr lang="ru-RU"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247988,49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19839,08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0"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29"/>
                  </a:ext>
                </a:extLst>
              </a:tr>
              <a:tr h="141883">
                <a:tc>
                  <a:txBody>
                    <a:bodyPr/>
                    <a:lstStyle/>
                    <a:p>
                      <a:pPr algn="ctr" fontAlgn="ctr"/>
                      <a:r>
                        <a:rPr lang="uk-UA" sz="200" u="none" strike="noStrike">
                          <a:effectLst/>
                        </a:rPr>
                        <a:t>3</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80,95</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Мукачівський район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1068867,83</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85509,43</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1"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30"/>
                  </a:ext>
                </a:extLst>
              </a:tr>
              <a:tr h="170790">
                <a:tc>
                  <a:txBody>
                    <a:bodyPr/>
                    <a:lstStyle/>
                    <a:p>
                      <a:pPr algn="ctr" fontAlgn="ctr"/>
                      <a:r>
                        <a:rPr lang="uk-UA" sz="200" u="none" strike="noStrike">
                          <a:effectLst/>
                        </a:rPr>
                        <a:t>1</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10.04.2019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16611</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32074 (1560)</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2,402</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2124083500:01:002:0007</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Свалявський район</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ru-RU" sz="200" u="none" strike="noStrike">
                          <a:effectLst/>
                        </a:rPr>
                        <a:t>Закарпатська область, Свалявський район, за межами населеного пункту на території Неліпинської сільської ради</a:t>
                      </a:r>
                      <a:endParaRPr lang="ru-RU"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11695,31</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935,62</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0"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31"/>
                  </a:ext>
                </a:extLst>
              </a:tr>
              <a:tr h="176211">
                <a:tc>
                  <a:txBody>
                    <a:bodyPr/>
                    <a:lstStyle/>
                    <a:p>
                      <a:pPr algn="ctr" fontAlgn="ctr"/>
                      <a:r>
                        <a:rPr lang="uk-UA" sz="200" u="none" strike="noStrike">
                          <a:effectLst/>
                        </a:rPr>
                        <a:t>2</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10.04.2019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16611</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32075 (1561)</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0,8402</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2124086900:02:001:0024</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Свалявський район</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ru-RU" sz="200" u="none" strike="noStrike">
                          <a:effectLst/>
                        </a:rPr>
                        <a:t>Закарпатська область, Свалявський район, за межами населеного пункту на території Сусківської сільської ради</a:t>
                      </a:r>
                      <a:endParaRPr lang="ru-RU"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2290,92</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183,27</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0"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32"/>
                  </a:ext>
                </a:extLst>
              </a:tr>
              <a:tr h="141883">
                <a:tc>
                  <a:txBody>
                    <a:bodyPr/>
                    <a:lstStyle/>
                    <a:p>
                      <a:pPr algn="ctr" fontAlgn="ctr"/>
                      <a:r>
                        <a:rPr lang="uk-UA" sz="200" u="none" strike="noStrike">
                          <a:effectLst/>
                        </a:rPr>
                        <a:t>2</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3,2422</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Свалявський район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13986,23</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1118,89</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1"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33"/>
                  </a:ext>
                </a:extLst>
              </a:tr>
              <a:tr h="178017">
                <a:tc>
                  <a:txBody>
                    <a:bodyPr/>
                    <a:lstStyle/>
                    <a:p>
                      <a:pPr algn="ctr" fontAlgn="ctr"/>
                      <a:r>
                        <a:rPr lang="uk-UA" sz="200" u="none" strike="noStrike">
                          <a:effectLst/>
                        </a:rPr>
                        <a:t>1</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10.04.2019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16614</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32078 (1562)</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11,0829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2124881500:10:020:0001</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Ужгородський район</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ru-RU" sz="200" u="none" strike="noStrike">
                          <a:effectLst/>
                        </a:rPr>
                        <a:t>Закарпатська область, Ужгородський район, за межами населеного пункту на території Галоцької сільської ради</a:t>
                      </a:r>
                      <a:endParaRPr lang="ru-RU"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342200,85</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27376,07</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0"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34"/>
                  </a:ext>
                </a:extLst>
              </a:tr>
              <a:tr h="186568">
                <a:tc>
                  <a:txBody>
                    <a:bodyPr/>
                    <a:lstStyle/>
                    <a:p>
                      <a:pPr algn="ctr" fontAlgn="ctr"/>
                      <a:r>
                        <a:rPr lang="uk-UA" sz="200" u="none" strike="noStrike">
                          <a:effectLst/>
                        </a:rPr>
                        <a:t>2</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10.04.2019</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16614</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32079 (1563)</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5,26</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2124885100:10:011:0001</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Ужгородський район</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ru-RU" sz="200" u="none" strike="noStrike">
                          <a:effectLst/>
                        </a:rPr>
                        <a:t>Закарпатська область, Ужгородський район, за межами населеного пункту на території Пацканівської сільської ради</a:t>
                      </a:r>
                      <a:endParaRPr lang="ru-RU"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10244,36</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819,55</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0"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0"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35"/>
                  </a:ext>
                </a:extLst>
              </a:tr>
              <a:tr h="141883">
                <a:tc>
                  <a:txBody>
                    <a:bodyPr/>
                    <a:lstStyle/>
                    <a:p>
                      <a:pPr algn="ctr" fontAlgn="ctr"/>
                      <a:r>
                        <a:rPr lang="uk-UA" sz="200" u="none" strike="noStrike">
                          <a:effectLst/>
                        </a:rPr>
                        <a:t>2</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16,3429</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Ужгородський район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352445,21</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28195,62</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7</a:t>
                      </a:r>
                      <a:endParaRPr lang="uk-UA" sz="200" b="1" i="0" u="none" strike="noStrike">
                        <a:solidFill>
                          <a:srgbClr val="000000"/>
                        </a:solidFill>
                        <a:effectLst/>
                        <a:latin typeface="Times New Roman"/>
                      </a:endParaRPr>
                    </a:p>
                  </a:txBody>
                  <a:tcPr marL="1071" marR="1071" marT="1071" marB="0" anchor="ctr"/>
                </a:tc>
                <a:extLst>
                  <a:ext uri="{0D108BD9-81ED-4DB2-BD59-A6C34878D82A}">
                    <a16:rowId xmlns:a16="http://schemas.microsoft.com/office/drawing/2014/main" val="10036"/>
                  </a:ext>
                </a:extLst>
              </a:tr>
              <a:tr h="141883">
                <a:tc>
                  <a:txBody>
                    <a:bodyPr/>
                    <a:lstStyle/>
                    <a:p>
                      <a:pPr algn="ctr" fontAlgn="ctr"/>
                      <a:r>
                        <a:rPr lang="uk-UA" sz="200" u="none" strike="noStrike">
                          <a:effectLst/>
                        </a:rPr>
                        <a:t>25</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211,6466</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РАЗОМ ПО ОБЛАСТІ</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 </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3288240,59</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263059,25</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a:effectLst/>
                        </a:rPr>
                        <a:t>8</a:t>
                      </a:r>
                      <a:endParaRPr lang="uk-UA" sz="200" b="1" i="0" u="none" strike="noStrike">
                        <a:solidFill>
                          <a:srgbClr val="000000"/>
                        </a:solidFill>
                        <a:effectLst/>
                        <a:latin typeface="Times New Roman"/>
                      </a:endParaRPr>
                    </a:p>
                  </a:txBody>
                  <a:tcPr marL="1071" marR="1071" marT="1071" marB="0" anchor="ctr"/>
                </a:tc>
                <a:tc>
                  <a:txBody>
                    <a:bodyPr/>
                    <a:lstStyle/>
                    <a:p>
                      <a:pPr algn="ctr" fontAlgn="ctr"/>
                      <a:r>
                        <a:rPr lang="uk-UA" sz="200" u="none" strike="noStrike" dirty="0">
                          <a:effectLst/>
                        </a:rPr>
                        <a:t>7</a:t>
                      </a:r>
                      <a:endParaRPr lang="uk-UA" sz="200" b="1" i="0" u="none" strike="noStrike" dirty="0">
                        <a:solidFill>
                          <a:srgbClr val="000000"/>
                        </a:solidFill>
                        <a:effectLst/>
                        <a:latin typeface="Times New Roman"/>
                      </a:endParaRPr>
                    </a:p>
                  </a:txBody>
                  <a:tcPr marL="1071" marR="1071" marT="1071" marB="0" anchor="ctr"/>
                </a:tc>
                <a:extLst>
                  <a:ext uri="{0D108BD9-81ED-4DB2-BD59-A6C34878D82A}">
                    <a16:rowId xmlns:a16="http://schemas.microsoft.com/office/drawing/2014/main" val="10037"/>
                  </a:ext>
                </a:extLst>
              </a:tr>
            </a:tbl>
          </a:graphicData>
        </a:graphic>
      </p:graphicFrame>
    </p:spTree>
    <p:extLst>
      <p:ext uri="{BB962C8B-B14F-4D97-AF65-F5344CB8AC3E}">
        <p14:creationId xmlns:p14="http://schemas.microsoft.com/office/powerpoint/2010/main" val="2520043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uk-UA" sz="2000" u="sng" dirty="0" smtClean="0"/>
              <a:t>Державна реєстрація земельних ділянок у Державному земельному кадастрі</a:t>
            </a:r>
            <a:endParaRPr lang="uk-UA" sz="2000" u="sng" dirty="0"/>
          </a:p>
        </p:txBody>
      </p:sp>
      <p:graphicFrame>
        <p:nvGraphicFramePr>
          <p:cNvPr id="10" name="Объект 9"/>
          <p:cNvGraphicFramePr>
            <a:graphicFrameLocks noGrp="1"/>
          </p:cNvGraphicFramePr>
          <p:nvPr>
            <p:ph idx="1"/>
            <p:extLst>
              <p:ext uri="{D42A27DB-BD31-4B8C-83A1-F6EECF244321}">
                <p14:modId xmlns:p14="http://schemas.microsoft.com/office/powerpoint/2010/main" val="3350549136"/>
              </p:ext>
            </p:extLst>
          </p:nvPr>
        </p:nvGraphicFramePr>
        <p:xfrm>
          <a:off x="179388" y="1412875"/>
          <a:ext cx="8785225" cy="52562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0554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196752"/>
            <a:ext cx="8640960" cy="5472608"/>
          </a:xfrm>
        </p:spPr>
        <p:txBody>
          <a:bodyPr>
            <a:noAutofit/>
          </a:bodyPr>
          <a:lstStyle/>
          <a:p>
            <a:r>
              <a:rPr lang="uk-UA" sz="1400" dirty="0">
                <a:solidFill>
                  <a:schemeClr val="tx1"/>
                </a:solidFill>
              </a:rPr>
              <a:t>Протягом 2018 Головним управлінням Держгеокадастру у Закарпатській області підібрано учасникам АТО </a:t>
            </a:r>
            <a:r>
              <a:rPr lang="uk-UA" sz="1400" b="1" dirty="0">
                <a:solidFill>
                  <a:schemeClr val="tx1"/>
                </a:solidFill>
              </a:rPr>
              <a:t>372 земельних масивів </a:t>
            </a:r>
            <a:r>
              <a:rPr lang="uk-UA" sz="1400" dirty="0">
                <a:solidFill>
                  <a:schemeClr val="tx1"/>
                </a:solidFill>
              </a:rPr>
              <a:t>на площу близько </a:t>
            </a:r>
            <a:r>
              <a:rPr lang="uk-UA" sz="1400" b="1" dirty="0">
                <a:solidFill>
                  <a:schemeClr val="tx1"/>
                </a:solidFill>
              </a:rPr>
              <a:t>2862 га</a:t>
            </a:r>
            <a:r>
              <a:rPr lang="uk-UA" sz="1400" dirty="0">
                <a:solidFill>
                  <a:schemeClr val="tx1"/>
                </a:solidFill>
              </a:rPr>
              <a:t>, з них: для будівництва житлового будинку 94 га; для індивідуального садівництва 736 га; для дачного будівництва 9 га; для ведення особистого селянського господарства 2023 гектарів.</a:t>
            </a:r>
          </a:p>
          <a:p>
            <a:r>
              <a:rPr lang="uk-UA" sz="1400" dirty="0" smtClean="0">
                <a:solidFill>
                  <a:schemeClr val="tx1"/>
                </a:solidFill>
              </a:rPr>
              <a:t>Відповідно </a:t>
            </a:r>
            <a:r>
              <a:rPr lang="uk-UA" sz="1400" dirty="0">
                <a:solidFill>
                  <a:schemeClr val="tx1"/>
                </a:solidFill>
              </a:rPr>
              <a:t>до інформації Головного управління Держгеокадастру у Закарпатській області до органів виконавчої влади (в тому числі і до Головного управління Держгеокадастру у Закарпатській області) та органів місцевого самоврядування  </a:t>
            </a:r>
            <a:r>
              <a:rPr lang="uk-UA" sz="1400" b="1" dirty="0">
                <a:solidFill>
                  <a:schemeClr val="tx1"/>
                </a:solidFill>
              </a:rPr>
              <a:t>подано 8211 заяв</a:t>
            </a:r>
            <a:r>
              <a:rPr lang="uk-UA" sz="1400" dirty="0">
                <a:solidFill>
                  <a:schemeClr val="tx1"/>
                </a:solidFill>
              </a:rPr>
              <a:t> учасників АТО та членів їх сімей на отримання земельних ділянок.</a:t>
            </a:r>
          </a:p>
          <a:p>
            <a:r>
              <a:rPr lang="uk-UA" sz="1400" dirty="0">
                <a:solidFill>
                  <a:schemeClr val="tx1"/>
                </a:solidFill>
              </a:rPr>
              <a:t>За результатом розгляду звернень:</a:t>
            </a:r>
          </a:p>
          <a:p>
            <a:r>
              <a:rPr lang="uk-UA" sz="1400" dirty="0">
                <a:solidFill>
                  <a:schemeClr val="tx1"/>
                </a:solidFill>
              </a:rPr>
              <a:t>Надано </a:t>
            </a:r>
            <a:r>
              <a:rPr lang="uk-UA" sz="1400" b="1" dirty="0">
                <a:solidFill>
                  <a:schemeClr val="tx1"/>
                </a:solidFill>
              </a:rPr>
              <a:t>5359</a:t>
            </a:r>
            <a:r>
              <a:rPr lang="uk-UA" sz="1400" dirty="0">
                <a:solidFill>
                  <a:schemeClr val="tx1"/>
                </a:solidFill>
              </a:rPr>
              <a:t> </a:t>
            </a:r>
            <a:r>
              <a:rPr lang="uk-UA" sz="1400" b="1" dirty="0">
                <a:solidFill>
                  <a:schemeClr val="tx1"/>
                </a:solidFill>
              </a:rPr>
              <a:t>дозволів</a:t>
            </a:r>
            <a:r>
              <a:rPr lang="uk-UA" sz="1400" dirty="0">
                <a:solidFill>
                  <a:schemeClr val="tx1"/>
                </a:solidFill>
              </a:rPr>
              <a:t> на розроблення проектів землеустрою (на загальну площу 2289,1398 га), 1266 особам по різним причинам відмовлено у наданні дозволу.</a:t>
            </a:r>
          </a:p>
          <a:p>
            <a:r>
              <a:rPr lang="uk-UA" sz="1400" dirty="0">
                <a:solidFill>
                  <a:schemeClr val="tx1"/>
                </a:solidFill>
              </a:rPr>
              <a:t>Розподіл за видами цільового призначення земель щодо ділянок, по яких прийнято рішення, розпорядження, наказ щодо надання дозволу на розроблення проектів землеустрою, є наступним:</a:t>
            </a:r>
          </a:p>
          <a:p>
            <a:r>
              <a:rPr lang="uk-UA" sz="1400" b="1" dirty="0">
                <a:solidFill>
                  <a:schemeClr val="tx1"/>
                </a:solidFill>
              </a:rPr>
              <a:t>1747</a:t>
            </a:r>
            <a:r>
              <a:rPr lang="uk-UA" sz="1400" dirty="0">
                <a:solidFill>
                  <a:schemeClr val="tx1"/>
                </a:solidFill>
              </a:rPr>
              <a:t> земельних ділянок загальною площею 148,0758 га </a:t>
            </a:r>
            <a:r>
              <a:rPr lang="uk-UA" sz="1400" b="1" dirty="0">
                <a:solidFill>
                  <a:schemeClr val="tx1"/>
                </a:solidFill>
              </a:rPr>
              <a:t>для будівництва </a:t>
            </a:r>
            <a:r>
              <a:rPr lang="uk-UA" sz="1400" dirty="0">
                <a:solidFill>
                  <a:schemeClr val="tx1"/>
                </a:solidFill>
              </a:rPr>
              <a:t>і обслуговування житлового будинку, </a:t>
            </a:r>
            <a:r>
              <a:rPr lang="uk-UA" sz="1400" b="1" dirty="0">
                <a:solidFill>
                  <a:schemeClr val="tx1"/>
                </a:solidFill>
              </a:rPr>
              <a:t>господарських будівель </a:t>
            </a:r>
            <a:r>
              <a:rPr lang="uk-UA" sz="1400" dirty="0">
                <a:solidFill>
                  <a:schemeClr val="tx1"/>
                </a:solidFill>
              </a:rPr>
              <a:t>і споруд (присадибна ділянка);</a:t>
            </a:r>
          </a:p>
          <a:p>
            <a:r>
              <a:rPr lang="uk-UA" sz="1400" b="1" dirty="0">
                <a:solidFill>
                  <a:schemeClr val="tx1"/>
                </a:solidFill>
              </a:rPr>
              <a:t>2011</a:t>
            </a:r>
            <a:r>
              <a:rPr lang="uk-UA" sz="1400" dirty="0">
                <a:solidFill>
                  <a:schemeClr val="tx1"/>
                </a:solidFill>
              </a:rPr>
              <a:t> земельних ділянок загальною площею 233,1628 га </a:t>
            </a:r>
            <a:r>
              <a:rPr lang="uk-UA" sz="1400" b="1" dirty="0">
                <a:solidFill>
                  <a:schemeClr val="tx1"/>
                </a:solidFill>
              </a:rPr>
              <a:t>для індивідуального садівництва</a:t>
            </a:r>
            <a:r>
              <a:rPr lang="uk-UA" sz="1400" dirty="0">
                <a:solidFill>
                  <a:schemeClr val="tx1"/>
                </a:solidFill>
              </a:rPr>
              <a:t>;</a:t>
            </a:r>
          </a:p>
          <a:p>
            <a:r>
              <a:rPr lang="uk-UA" sz="1400" b="1" dirty="0">
                <a:solidFill>
                  <a:schemeClr val="tx1"/>
                </a:solidFill>
              </a:rPr>
              <a:t>1521</a:t>
            </a:r>
            <a:r>
              <a:rPr lang="uk-UA" sz="1400" dirty="0">
                <a:solidFill>
                  <a:schemeClr val="tx1"/>
                </a:solidFill>
              </a:rPr>
              <a:t> земельних ділянок загальною площею 1902,9044 га </a:t>
            </a:r>
            <a:r>
              <a:rPr lang="uk-UA" sz="1400" b="1" dirty="0">
                <a:solidFill>
                  <a:schemeClr val="tx1"/>
                </a:solidFill>
              </a:rPr>
              <a:t>для ведення особистого </a:t>
            </a:r>
            <a:r>
              <a:rPr lang="uk-UA" sz="1400" dirty="0">
                <a:solidFill>
                  <a:schemeClr val="tx1"/>
                </a:solidFill>
              </a:rPr>
              <a:t>селянського господарства;</a:t>
            </a:r>
          </a:p>
          <a:p>
            <a:r>
              <a:rPr lang="uk-UA" sz="1400" b="1" dirty="0">
                <a:solidFill>
                  <a:schemeClr val="tx1"/>
                </a:solidFill>
              </a:rPr>
              <a:t>80</a:t>
            </a:r>
            <a:r>
              <a:rPr lang="uk-UA" sz="1400" dirty="0">
                <a:solidFill>
                  <a:schemeClr val="tx1"/>
                </a:solidFill>
              </a:rPr>
              <a:t> земельних ділянок загальною площею 5,00 га для індивідуального дачного будівництва.</a:t>
            </a:r>
          </a:p>
          <a:p>
            <a:r>
              <a:rPr lang="uk-UA" sz="1400" dirty="0">
                <a:solidFill>
                  <a:schemeClr val="tx1"/>
                </a:solidFill>
              </a:rPr>
              <a:t>Із загальної кількості наданих дозволів на розроблення проектів землеустрою (</a:t>
            </a:r>
            <a:r>
              <a:rPr lang="uk-UA" sz="1400" b="1" dirty="0">
                <a:solidFill>
                  <a:schemeClr val="tx1"/>
                </a:solidFill>
              </a:rPr>
              <a:t>5359 дозволів</a:t>
            </a:r>
            <a:r>
              <a:rPr lang="uk-UA" sz="1400" dirty="0">
                <a:solidFill>
                  <a:schemeClr val="tx1"/>
                </a:solidFill>
              </a:rPr>
              <a:t>) по </a:t>
            </a:r>
            <a:r>
              <a:rPr lang="uk-UA" sz="1400" b="1" dirty="0">
                <a:solidFill>
                  <a:schemeClr val="tx1"/>
                </a:solidFill>
              </a:rPr>
              <a:t>2504</a:t>
            </a:r>
            <a:r>
              <a:rPr lang="uk-UA" sz="1400" dirty="0">
                <a:solidFill>
                  <a:schemeClr val="tx1"/>
                </a:solidFill>
              </a:rPr>
              <a:t> земельних ділянках прийнято рішення щодо затвердження проекту землеустрою та передачу ділянки у власність (з них Головним управлінням Держгеокадастру у Закарпатській області видано </a:t>
            </a:r>
            <a:r>
              <a:rPr lang="uk-UA" sz="1400" b="1" dirty="0">
                <a:solidFill>
                  <a:schemeClr val="tx1"/>
                </a:solidFill>
              </a:rPr>
              <a:t>1579</a:t>
            </a:r>
            <a:r>
              <a:rPr lang="uk-UA" sz="1400" dirty="0">
                <a:solidFill>
                  <a:schemeClr val="tx1"/>
                </a:solidFill>
              </a:rPr>
              <a:t> наказів про передачу земельну ділянку  у власність).</a:t>
            </a:r>
          </a:p>
        </p:txBody>
      </p:sp>
      <p:sp>
        <p:nvSpPr>
          <p:cNvPr id="3" name="Заголовок 2"/>
          <p:cNvSpPr>
            <a:spLocks noGrp="1"/>
          </p:cNvSpPr>
          <p:nvPr>
            <p:ph type="title"/>
          </p:nvPr>
        </p:nvSpPr>
        <p:spPr>
          <a:xfrm>
            <a:off x="467544" y="332656"/>
            <a:ext cx="8229600" cy="792088"/>
          </a:xfrm>
        </p:spPr>
        <p:txBody>
          <a:bodyPr>
            <a:normAutofit/>
          </a:bodyPr>
          <a:lstStyle/>
          <a:p>
            <a:r>
              <a:rPr lang="ru-RU" sz="2400" u="sng" dirty="0"/>
              <a:t>Забезпечення земельними ділянками учасників АТО</a:t>
            </a:r>
            <a:endParaRPr lang="uk-UA" sz="2400" u="sng" dirty="0"/>
          </a:p>
        </p:txBody>
      </p:sp>
    </p:spTree>
    <p:extLst>
      <p:ext uri="{BB962C8B-B14F-4D97-AF65-F5344CB8AC3E}">
        <p14:creationId xmlns:p14="http://schemas.microsoft.com/office/powerpoint/2010/main" val="2224925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1074448"/>
          </a:xfrm>
        </p:spPr>
        <p:txBody>
          <a:bodyPr>
            <a:noAutofit/>
          </a:bodyPr>
          <a:lstStyle/>
          <a:p>
            <a:r>
              <a:rPr lang="uk-UA" sz="2000" b="1" u="sng" dirty="0"/>
              <a:t>Надходження та використання коштів, нарахованих у порядку відшкодування втрат сільськогосподарського	 та лісогосподарського виробницт</a:t>
            </a:r>
            <a:r>
              <a:rPr lang="uk-UA" sz="2000" b="1" dirty="0"/>
              <a:t>ва</a:t>
            </a:r>
            <a:r>
              <a:rPr lang="uk-UA" sz="2000" dirty="0"/>
              <a:t/>
            </a:r>
            <a:br>
              <a:rPr lang="uk-UA" sz="2000" dirty="0"/>
            </a:br>
            <a:endParaRPr lang="uk-UA" sz="2000" dirty="0"/>
          </a:p>
        </p:txBody>
      </p:sp>
      <p:graphicFrame>
        <p:nvGraphicFramePr>
          <p:cNvPr id="4" name="Диаграмма 3"/>
          <p:cNvGraphicFramePr/>
          <p:nvPr>
            <p:extLst>
              <p:ext uri="{D42A27DB-BD31-4B8C-83A1-F6EECF244321}">
                <p14:modId xmlns:p14="http://schemas.microsoft.com/office/powerpoint/2010/main" val="1451965356"/>
              </p:ext>
            </p:extLst>
          </p:nvPr>
        </p:nvGraphicFramePr>
        <p:xfrm>
          <a:off x="395536" y="2996952"/>
          <a:ext cx="8208912"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2" name="Объект 1"/>
          <p:cNvSpPr>
            <a:spLocks noGrp="1"/>
          </p:cNvSpPr>
          <p:nvPr>
            <p:ph idx="1"/>
          </p:nvPr>
        </p:nvSpPr>
        <p:spPr>
          <a:xfrm>
            <a:off x="251520" y="1268760"/>
            <a:ext cx="8640959" cy="4857403"/>
          </a:xfrm>
        </p:spPr>
        <p:txBody>
          <a:bodyPr>
            <a:normAutofit/>
          </a:bodyPr>
          <a:lstStyle/>
          <a:p>
            <a:r>
              <a:rPr lang="uk-UA" sz="800" dirty="0">
                <a:solidFill>
                  <a:schemeClr val="tx1"/>
                </a:solidFill>
              </a:rPr>
              <a:t>Упродовж 2018 року в Закарпатській області нараховано </a:t>
            </a:r>
            <a:r>
              <a:rPr lang="uk-UA" sz="800" b="1" dirty="0">
                <a:solidFill>
                  <a:schemeClr val="tx1"/>
                </a:solidFill>
              </a:rPr>
              <a:t>3,996 млн. грн</a:t>
            </a:r>
            <a:r>
              <a:rPr lang="uk-UA" sz="800" dirty="0">
                <a:solidFill>
                  <a:schemeClr val="tx1"/>
                </a:solidFill>
              </a:rPr>
              <a:t>. втрат сільськогосподарського та лісогосподарського виробництва, фактично до бюджетів різних рівнів, з урахування заборгованостей за попередні роки, надійшло </a:t>
            </a:r>
            <a:r>
              <a:rPr lang="uk-UA" sz="800" b="1" dirty="0">
                <a:solidFill>
                  <a:schemeClr val="tx1"/>
                </a:solidFill>
              </a:rPr>
              <a:t>4,776 млн. грн</a:t>
            </a:r>
            <a:r>
              <a:rPr lang="uk-UA" sz="800" dirty="0">
                <a:solidFill>
                  <a:schemeClr val="tx1"/>
                </a:solidFill>
              </a:rPr>
              <a:t>. З них до обласного бюджету надійшло </a:t>
            </a:r>
            <a:r>
              <a:rPr lang="uk-UA" sz="800" b="1" dirty="0">
                <a:solidFill>
                  <a:schemeClr val="tx1"/>
                </a:solidFill>
              </a:rPr>
              <a:t>1,194 млн. грн</a:t>
            </a:r>
            <a:r>
              <a:rPr lang="uk-UA" sz="800" dirty="0">
                <a:solidFill>
                  <a:schemeClr val="tx1"/>
                </a:solidFill>
              </a:rPr>
              <a:t>., на рахунки місцевих рад </a:t>
            </a:r>
            <a:r>
              <a:rPr lang="uk-UA" sz="800" b="1" dirty="0">
                <a:solidFill>
                  <a:schemeClr val="tx1"/>
                </a:solidFill>
              </a:rPr>
              <a:t>– 3,582 </a:t>
            </a:r>
            <a:r>
              <a:rPr lang="uk-UA" sz="800" dirty="0">
                <a:solidFill>
                  <a:schemeClr val="tx1"/>
                </a:solidFill>
              </a:rPr>
              <a:t>млн. грн. Вилучено </a:t>
            </a:r>
            <a:r>
              <a:rPr lang="uk-UA" sz="800" b="1" dirty="0">
                <a:solidFill>
                  <a:schemeClr val="tx1"/>
                </a:solidFill>
              </a:rPr>
              <a:t>50,4024 </a:t>
            </a:r>
            <a:r>
              <a:rPr lang="uk-UA" sz="800" dirty="0">
                <a:solidFill>
                  <a:schemeClr val="tx1"/>
                </a:solidFill>
              </a:rPr>
              <a:t>га земель сільськогосподарського призначення.</a:t>
            </a:r>
          </a:p>
          <a:p>
            <a:r>
              <a:rPr lang="uk-UA" sz="800" dirty="0">
                <a:solidFill>
                  <a:schemeClr val="tx1"/>
                </a:solidFill>
              </a:rPr>
              <a:t>На проведення земельної реформи та заходів з охорони земель використано </a:t>
            </a:r>
            <a:r>
              <a:rPr lang="uk-UA" sz="800" b="1" dirty="0">
                <a:solidFill>
                  <a:schemeClr val="tx1"/>
                </a:solidFill>
              </a:rPr>
              <a:t>1,585 млн. грн</a:t>
            </a:r>
            <a:r>
              <a:rPr lang="uk-UA" sz="800" dirty="0">
                <a:solidFill>
                  <a:schemeClr val="tx1"/>
                </a:solidFill>
              </a:rPr>
              <a:t>., зокрема:</a:t>
            </a:r>
          </a:p>
          <a:p>
            <a:r>
              <a:rPr lang="uk-UA" sz="800" dirty="0">
                <a:solidFill>
                  <a:schemeClr val="tx1"/>
                </a:solidFill>
              </a:rPr>
              <a:t>на розроблення робочих проектів землеустрою щодо охорони земель – </a:t>
            </a:r>
            <a:r>
              <a:rPr lang="uk-UA" sz="800" b="1" dirty="0">
                <a:solidFill>
                  <a:schemeClr val="tx1"/>
                </a:solidFill>
              </a:rPr>
              <a:t>42,402 тис.грн</a:t>
            </a:r>
            <a:r>
              <a:rPr lang="uk-UA" sz="800" dirty="0">
                <a:solidFill>
                  <a:schemeClr val="tx1"/>
                </a:solidFill>
              </a:rPr>
              <a:t>.; </a:t>
            </a:r>
          </a:p>
          <a:p>
            <a:r>
              <a:rPr lang="uk-UA" sz="800" dirty="0">
                <a:solidFill>
                  <a:schemeClr val="tx1"/>
                </a:solidFill>
              </a:rPr>
              <a:t>впровадження заходів з охорони земель – </a:t>
            </a:r>
            <a:r>
              <a:rPr lang="uk-UA" sz="800" b="1" dirty="0">
                <a:solidFill>
                  <a:schemeClr val="tx1"/>
                </a:solidFill>
              </a:rPr>
              <a:t>865,680 тис.грн</a:t>
            </a:r>
            <a:r>
              <a:rPr lang="uk-UA" sz="800" dirty="0">
                <a:solidFill>
                  <a:schemeClr val="tx1"/>
                </a:solidFill>
              </a:rPr>
              <a:t>;</a:t>
            </a:r>
          </a:p>
          <a:p>
            <a:r>
              <a:rPr lang="uk-UA" sz="800" dirty="0">
                <a:solidFill>
                  <a:schemeClr val="tx1"/>
                </a:solidFill>
              </a:rPr>
              <a:t>на проведення нормативної грошової оцінки земель – </a:t>
            </a:r>
            <a:r>
              <a:rPr lang="uk-UA" sz="800" b="1" dirty="0">
                <a:solidFill>
                  <a:schemeClr val="tx1"/>
                </a:solidFill>
              </a:rPr>
              <a:t>507,778 тис.грн</a:t>
            </a:r>
            <a:r>
              <a:rPr lang="uk-UA" sz="800" dirty="0">
                <a:solidFill>
                  <a:schemeClr val="tx1"/>
                </a:solidFill>
              </a:rPr>
              <a:t>.;</a:t>
            </a:r>
          </a:p>
          <a:p>
            <a:r>
              <a:rPr lang="uk-UA" sz="800" dirty="0">
                <a:solidFill>
                  <a:schemeClr val="tx1"/>
                </a:solidFill>
              </a:rPr>
              <a:t>на проведення інвентаризації земель – </a:t>
            </a:r>
            <a:r>
              <a:rPr lang="uk-UA" sz="800" b="1" dirty="0">
                <a:solidFill>
                  <a:schemeClr val="tx1"/>
                </a:solidFill>
              </a:rPr>
              <a:t>152,800 тис.грн</a:t>
            </a:r>
            <a:r>
              <a:rPr lang="uk-UA" sz="800" dirty="0">
                <a:solidFill>
                  <a:schemeClr val="tx1"/>
                </a:solidFill>
              </a:rPr>
              <a:t>.;</a:t>
            </a:r>
          </a:p>
          <a:p>
            <a:r>
              <a:rPr lang="uk-UA" sz="800" dirty="0">
                <a:solidFill>
                  <a:schemeClr val="tx1"/>
                </a:solidFill>
              </a:rPr>
              <a:t>інші заходи – </a:t>
            </a:r>
            <a:r>
              <a:rPr lang="uk-UA" sz="800" b="1" dirty="0">
                <a:solidFill>
                  <a:schemeClr val="tx1"/>
                </a:solidFill>
              </a:rPr>
              <a:t>16,699 тис. грн</a:t>
            </a:r>
            <a:r>
              <a:rPr lang="uk-UA" sz="800" dirty="0">
                <a:solidFill>
                  <a:schemeClr val="tx1"/>
                </a:solidFill>
              </a:rPr>
              <a:t>.</a:t>
            </a:r>
          </a:p>
          <a:p>
            <a:r>
              <a:rPr lang="uk-UA" sz="800" b="1" u="sng" dirty="0">
                <a:solidFill>
                  <a:schemeClr val="tx1"/>
                </a:solidFill>
              </a:rPr>
              <a:t>На спеціальних рахунках місцевих рад знаходиться понад </a:t>
            </a:r>
            <a:r>
              <a:rPr lang="uk-UA" sz="800" dirty="0">
                <a:solidFill>
                  <a:schemeClr val="tx1"/>
                </a:solidFill>
              </a:rPr>
              <a:t>16 мільйонів гривень, з яких: 970,282 тис. грн. – на рахунку обласної ради, 2,010 млн. грн. – на рахунках міст обласного підпорядкування, 1,350 млн. грн. – на рахунках районних рад, 12,325  млн. грн. – на рахунках міських, селищних, сільських рад.</a:t>
            </a:r>
          </a:p>
          <a:p>
            <a:pPr marL="0" indent="0" algn="just">
              <a:spcBef>
                <a:spcPts val="0"/>
              </a:spcBef>
              <a:buNone/>
            </a:pPr>
            <a:endParaRPr lang="uk-UA" sz="800" dirty="0">
              <a:solidFill>
                <a:schemeClr val="tx1"/>
              </a:solidFill>
            </a:endParaRPr>
          </a:p>
          <a:p>
            <a:pPr marL="0" indent="0">
              <a:buNone/>
            </a:pPr>
            <a:endParaRPr lang="uk-UA" sz="800" dirty="0">
              <a:solidFill>
                <a:schemeClr val="tx1"/>
              </a:solidFill>
            </a:endParaRPr>
          </a:p>
        </p:txBody>
      </p:sp>
    </p:spTree>
    <p:extLst>
      <p:ext uri="{BB962C8B-B14F-4D97-AF65-F5344CB8AC3E}">
        <p14:creationId xmlns:p14="http://schemas.microsoft.com/office/powerpoint/2010/main" val="2793536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745432"/>
            <a:ext cx="8496943" cy="4995936"/>
          </a:xfrm>
        </p:spPr>
        <p:txBody>
          <a:bodyPr>
            <a:noAutofit/>
          </a:bodyPr>
          <a:lstStyle/>
          <a:p>
            <a:r>
              <a:rPr lang="uk-UA" sz="1350" dirty="0">
                <a:solidFill>
                  <a:schemeClr val="tx1"/>
                </a:solidFill>
              </a:rPr>
              <a:t>Станом на 01.01.2018 в області було визначено </a:t>
            </a:r>
            <a:r>
              <a:rPr lang="uk-UA" sz="1350" b="1" dirty="0">
                <a:solidFill>
                  <a:schemeClr val="tx1"/>
                </a:solidFill>
              </a:rPr>
              <a:t>45</a:t>
            </a:r>
            <a:r>
              <a:rPr lang="uk-UA" sz="1350" dirty="0">
                <a:solidFill>
                  <a:schemeClr val="tx1"/>
                </a:solidFill>
              </a:rPr>
              <a:t> земельних ділянок сільськогосподарського призначення державної власності загальною площею </a:t>
            </a:r>
            <a:r>
              <a:rPr lang="uk-UA" sz="1350" b="1" dirty="0">
                <a:solidFill>
                  <a:schemeClr val="tx1"/>
                </a:solidFill>
              </a:rPr>
              <a:t>1016,8016 га</a:t>
            </a:r>
            <a:r>
              <a:rPr lang="uk-UA" sz="1350" dirty="0">
                <a:solidFill>
                  <a:schemeClr val="tx1"/>
                </a:solidFill>
              </a:rPr>
              <a:t>, право оренди на які може бути виставлено на земельні торги, </a:t>
            </a:r>
            <a:r>
              <a:rPr lang="uk-UA" sz="1350" u="sng" dirty="0">
                <a:solidFill>
                  <a:schemeClr val="tx1"/>
                </a:solidFill>
              </a:rPr>
              <a:t>що у 4 рази більше ніж станом на 01.01.2017</a:t>
            </a:r>
            <a:r>
              <a:rPr lang="uk-UA" sz="1350" dirty="0">
                <a:solidFill>
                  <a:schemeClr val="tx1"/>
                </a:solidFill>
              </a:rPr>
              <a:t>.</a:t>
            </a:r>
          </a:p>
          <a:p>
            <a:r>
              <a:rPr lang="uk-UA" sz="1350" dirty="0">
                <a:solidFill>
                  <a:schemeClr val="tx1"/>
                </a:solidFill>
              </a:rPr>
              <a:t>Протягом 2018 року до переліку включено </a:t>
            </a:r>
            <a:r>
              <a:rPr lang="uk-UA" sz="1350" b="1" dirty="0">
                <a:solidFill>
                  <a:schemeClr val="tx1"/>
                </a:solidFill>
              </a:rPr>
              <a:t>81</a:t>
            </a:r>
            <a:r>
              <a:rPr lang="uk-UA" sz="1350" dirty="0">
                <a:solidFill>
                  <a:schemeClr val="tx1"/>
                </a:solidFill>
              </a:rPr>
              <a:t> </a:t>
            </a:r>
            <a:r>
              <a:rPr lang="uk-UA" sz="1350" b="1" dirty="0">
                <a:solidFill>
                  <a:schemeClr val="tx1"/>
                </a:solidFill>
              </a:rPr>
              <a:t>земельну ділянку </a:t>
            </a:r>
            <a:r>
              <a:rPr lang="uk-UA" sz="1350" dirty="0">
                <a:solidFill>
                  <a:schemeClr val="tx1"/>
                </a:solidFill>
              </a:rPr>
              <a:t>загальною площею </a:t>
            </a:r>
            <a:r>
              <a:rPr lang="uk-UA" sz="1350" b="1" dirty="0">
                <a:solidFill>
                  <a:schemeClr val="tx1"/>
                </a:solidFill>
              </a:rPr>
              <a:t>1817,9299 гектарів</a:t>
            </a:r>
            <a:r>
              <a:rPr lang="uk-UA" sz="1350" dirty="0">
                <a:solidFill>
                  <a:schemeClr val="tx1"/>
                </a:solidFill>
              </a:rPr>
              <a:t>, розташованих на території 10 районів, </a:t>
            </a:r>
            <a:r>
              <a:rPr lang="uk-UA" sz="1350" u="sng" dirty="0">
                <a:solidFill>
                  <a:schemeClr val="tx1"/>
                </a:solidFill>
              </a:rPr>
              <a:t>що у 2,4 рази більше, ніж у 2017 році </a:t>
            </a:r>
            <a:r>
              <a:rPr lang="uk-UA" sz="1350" dirty="0">
                <a:solidFill>
                  <a:schemeClr val="tx1"/>
                </a:solidFill>
              </a:rPr>
              <a:t>(було включено 34 земельні ділянки загальною площею 695,7163 га).</a:t>
            </a:r>
          </a:p>
          <a:p>
            <a:r>
              <a:rPr lang="uk-UA" sz="1350" dirty="0">
                <a:solidFill>
                  <a:schemeClr val="tx1"/>
                </a:solidFill>
              </a:rPr>
              <a:t>У порівнянні з 2017 роком Головним управлінням значно активізовано продаж прав оренди земельних ділянок сільськогосподарського призначення на земельних торгах, а саме щодо кількості земельних ділянок – у 7 разів більше, а щодо площі земельних ділянок – 12 разів. До місцевих бюджетів у 2018 році надійшло коштів від річної орендної плати у 13,5 разів більше. </a:t>
            </a:r>
            <a:r>
              <a:rPr lang="uk-UA" sz="1350" i="1" dirty="0" smtClean="0">
                <a:solidFill>
                  <a:schemeClr val="tx1"/>
                </a:solidFill>
              </a:rPr>
              <a:t>(</a:t>
            </a:r>
            <a:r>
              <a:rPr lang="uk-UA" sz="1350" i="1" dirty="0">
                <a:solidFill>
                  <a:schemeClr val="tx1"/>
                </a:solidFill>
              </a:rPr>
              <a:t>У 2017 році продано право оренди 8 земельних ділянок загальною площею 111,7962 га стартовою ціною 145 126,5890 грн, за результатами торгів розмір річної орендної плати за користування земельними ділянками становив 165 702,13 гривень).</a:t>
            </a:r>
            <a:endParaRPr lang="uk-UA" sz="1350" dirty="0">
              <a:solidFill>
                <a:schemeClr val="tx1"/>
              </a:solidFill>
            </a:endParaRPr>
          </a:p>
          <a:p>
            <a:r>
              <a:rPr lang="uk-UA" sz="1350" dirty="0">
                <a:solidFill>
                  <a:schemeClr val="tx1"/>
                </a:solidFill>
              </a:rPr>
              <a:t>Для забезпечення підготовки лотів до проведення земельних торгів, організації та проведення земельних торгів, </a:t>
            </a:r>
            <a:r>
              <a:rPr lang="uk-UA" sz="1350" b="1" dirty="0">
                <a:solidFill>
                  <a:schemeClr val="tx1"/>
                </a:solidFill>
              </a:rPr>
              <a:t>укладено 44 договори </a:t>
            </a:r>
            <a:r>
              <a:rPr lang="uk-UA" sz="1350" dirty="0">
                <a:solidFill>
                  <a:schemeClr val="tx1"/>
                </a:solidFill>
              </a:rPr>
              <a:t>із наступними виконавцями земельних торгів, які є діючими на сьогодні:</a:t>
            </a:r>
          </a:p>
          <a:p>
            <a:r>
              <a:rPr lang="uk-UA" sz="1350" dirty="0">
                <a:solidFill>
                  <a:schemeClr val="tx1"/>
                </a:solidFill>
              </a:rPr>
              <a:t>Закарпатською регіональною філією державного підприємства “</a:t>
            </a:r>
            <a:r>
              <a:rPr lang="uk-UA" sz="1350" b="1" dirty="0">
                <a:solidFill>
                  <a:schemeClr val="tx1"/>
                </a:solidFill>
              </a:rPr>
              <a:t>Центр державного земельного кадастру</a:t>
            </a:r>
            <a:r>
              <a:rPr lang="uk-UA" sz="1350" dirty="0">
                <a:solidFill>
                  <a:schemeClr val="tx1"/>
                </a:solidFill>
              </a:rPr>
              <a:t>” – </a:t>
            </a:r>
            <a:r>
              <a:rPr lang="uk-UA" sz="1350" b="1" dirty="0">
                <a:solidFill>
                  <a:schemeClr val="tx1"/>
                </a:solidFill>
              </a:rPr>
              <a:t>4 договори</a:t>
            </a:r>
            <a:r>
              <a:rPr lang="uk-UA" sz="1350" dirty="0">
                <a:solidFill>
                  <a:schemeClr val="tx1"/>
                </a:solidFill>
              </a:rPr>
              <a:t> на підготовку лотів та проведення земельних торгів (7 земельних ділянок);</a:t>
            </a:r>
          </a:p>
          <a:p>
            <a:r>
              <a:rPr lang="uk-UA" sz="1350" dirty="0">
                <a:solidFill>
                  <a:schemeClr val="tx1"/>
                </a:solidFill>
              </a:rPr>
              <a:t>державним підприємством “</a:t>
            </a:r>
            <a:r>
              <a:rPr lang="uk-UA" sz="1350" b="1" u="sng" dirty="0">
                <a:solidFill>
                  <a:schemeClr val="tx1"/>
                </a:solidFill>
              </a:rPr>
              <a:t>Закарпатський науково-дослідний та проектний інститут землеустрою</a:t>
            </a:r>
            <a:r>
              <a:rPr lang="uk-UA" sz="1350" dirty="0">
                <a:solidFill>
                  <a:schemeClr val="tx1"/>
                </a:solidFill>
              </a:rPr>
              <a:t>” – </a:t>
            </a:r>
            <a:r>
              <a:rPr lang="uk-UA" sz="1350" b="1" dirty="0">
                <a:solidFill>
                  <a:schemeClr val="tx1"/>
                </a:solidFill>
              </a:rPr>
              <a:t>35 договорів</a:t>
            </a:r>
            <a:r>
              <a:rPr lang="uk-UA" sz="1350" dirty="0">
                <a:solidFill>
                  <a:schemeClr val="tx1"/>
                </a:solidFill>
              </a:rPr>
              <a:t> на підготовку лотів, проведення земельних торгів, у тому числі: у 2017 році укладено 6 договорів (20 земельних ділянок), у 2018 році – 29 (44 земельні ділянки).</a:t>
            </a:r>
          </a:p>
          <a:p>
            <a:r>
              <a:rPr lang="uk-UA" sz="1350" dirty="0">
                <a:solidFill>
                  <a:schemeClr val="tx1"/>
                </a:solidFill>
              </a:rPr>
              <a:t>Головним управлінням виставлено на електронні земельні торги </a:t>
            </a:r>
            <a:r>
              <a:rPr lang="uk-UA" sz="1350" b="1" dirty="0">
                <a:solidFill>
                  <a:schemeClr val="tx1"/>
                </a:solidFill>
              </a:rPr>
              <a:t>19 земельних ділянок </a:t>
            </a:r>
            <a:r>
              <a:rPr lang="uk-UA" sz="1350" dirty="0">
                <a:solidFill>
                  <a:schemeClr val="tx1"/>
                </a:solidFill>
              </a:rPr>
              <a:t>сільськогосподарського призначення державної власності загальною площею </a:t>
            </a:r>
            <a:r>
              <a:rPr lang="uk-UA" sz="1350" b="1" dirty="0">
                <a:solidFill>
                  <a:schemeClr val="tx1"/>
                </a:solidFill>
              </a:rPr>
              <a:t>148,2014 гектарів</a:t>
            </a:r>
            <a:r>
              <a:rPr lang="uk-UA" sz="1350" dirty="0">
                <a:solidFill>
                  <a:schemeClr val="tx1"/>
                </a:solidFill>
              </a:rPr>
              <a:t>, які заплановано провести у січні-лютому 2019 року</a:t>
            </a:r>
            <a:r>
              <a:rPr lang="uk-UA" sz="1350" dirty="0" smtClean="0">
                <a:solidFill>
                  <a:schemeClr val="tx1"/>
                </a:solidFill>
              </a:rPr>
              <a:t>.</a:t>
            </a:r>
            <a:endParaRPr lang="uk-UA" sz="1350" dirty="0">
              <a:solidFill>
                <a:schemeClr val="tx1"/>
              </a:solidFill>
            </a:endParaRPr>
          </a:p>
        </p:txBody>
      </p:sp>
      <p:sp>
        <p:nvSpPr>
          <p:cNvPr id="3" name="Заголовок 2"/>
          <p:cNvSpPr>
            <a:spLocks noGrp="1"/>
          </p:cNvSpPr>
          <p:nvPr>
            <p:ph type="title"/>
          </p:nvPr>
        </p:nvSpPr>
        <p:spPr/>
        <p:txBody>
          <a:bodyPr>
            <a:noAutofit/>
          </a:bodyPr>
          <a:lstStyle/>
          <a:p>
            <a:r>
              <a:rPr lang="uk-UA" sz="1800" b="1" u="sng" dirty="0" smtClean="0"/>
              <a:t>Про</a:t>
            </a:r>
            <a:r>
              <a:rPr lang="uk-UA" sz="1800" b="1" u="sng" dirty="0"/>
              <a:t> </a:t>
            </a:r>
            <a:r>
              <a:rPr lang="uk-UA" sz="1800" b="1" u="sng" dirty="0" smtClean="0"/>
              <a:t>стан виконання плану-графіку продажу прав оренди на земельні ділянки сільськогосподарського призначення державної власності  Головним управлінням Держгеокадастру у Закарпатській області</a:t>
            </a:r>
            <a:endParaRPr lang="uk-UA" sz="1800" u="sng" dirty="0"/>
          </a:p>
        </p:txBody>
      </p:sp>
    </p:spTree>
    <p:extLst>
      <p:ext uri="{BB962C8B-B14F-4D97-AF65-F5344CB8AC3E}">
        <p14:creationId xmlns:p14="http://schemas.microsoft.com/office/powerpoint/2010/main" val="3368437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338328"/>
            <a:ext cx="8229600" cy="1434488"/>
          </a:xfrm>
        </p:spPr>
        <p:txBody>
          <a:bodyPr>
            <a:noAutofit/>
          </a:bodyPr>
          <a:lstStyle/>
          <a:p>
            <a:r>
              <a:rPr lang="uk-UA" sz="2400" b="1" dirty="0">
                <a:solidFill>
                  <a:schemeClr val="bg1"/>
                </a:solidFill>
                <a:effectLst>
                  <a:outerShdw blurRad="38100" dist="38100" dir="2700000" algn="tl">
                    <a:srgbClr val="000000"/>
                  </a:outerShdw>
                </a:effectLst>
                <a:latin typeface="Arial Cyr"/>
                <a:ea typeface="Arial Cyr"/>
                <a:cs typeface="Arial Cyr"/>
              </a:rPr>
              <a:t/>
            </a:r>
            <a:br>
              <a:rPr lang="uk-UA" sz="2400" b="1" dirty="0">
                <a:solidFill>
                  <a:schemeClr val="bg1"/>
                </a:solidFill>
                <a:effectLst>
                  <a:outerShdw blurRad="38100" dist="38100" dir="2700000" algn="tl">
                    <a:srgbClr val="000000"/>
                  </a:outerShdw>
                </a:effectLst>
                <a:latin typeface="Arial Cyr"/>
                <a:ea typeface="Arial Cyr"/>
                <a:cs typeface="Arial Cyr"/>
              </a:rPr>
            </a:br>
            <a:r>
              <a:rPr lang="uk-UA" sz="2400" b="1" dirty="0">
                <a:solidFill>
                  <a:schemeClr val="bg1"/>
                </a:solidFill>
                <a:effectLst>
                  <a:outerShdw blurRad="38100" dist="38100" dir="2700000" algn="tl">
                    <a:srgbClr val="000000"/>
                  </a:outerShdw>
                </a:effectLst>
                <a:latin typeface="Times New Roman" pitchFamily="18" charset="0"/>
                <a:cs typeface="Times New Roman" pitchFamily="18" charset="0"/>
              </a:rPr>
              <a:t>Підсумки </a:t>
            </a:r>
            <a:r>
              <a:rPr lang="uk-UA" sz="2400" b="1" dirty="0" smtClean="0">
                <a:solidFill>
                  <a:schemeClr val="bg1"/>
                </a:solidFill>
                <a:effectLst>
                  <a:outerShdw blurRad="38100" dist="38100" dir="2700000" algn="tl">
                    <a:srgbClr val="000000"/>
                  </a:outerShdw>
                </a:effectLst>
                <a:latin typeface="Times New Roman" pitchFamily="18" charset="0"/>
                <a:cs typeface="Times New Roman" pitchFamily="18" charset="0"/>
              </a:rPr>
              <a:t>роботи відділу </a:t>
            </a:r>
            <a:r>
              <a:rPr lang="uk-UA" sz="2400" b="1" dirty="0">
                <a:solidFill>
                  <a:schemeClr val="bg1"/>
                </a:solidFill>
                <a:effectLst>
                  <a:outerShdw blurRad="38100" dist="38100" dir="2700000" algn="tl">
                    <a:srgbClr val="000000"/>
                  </a:outerShdw>
                </a:effectLst>
                <a:latin typeface="Times New Roman" pitchFamily="18" charset="0"/>
                <a:cs typeface="Times New Roman" pitchFamily="18" charset="0"/>
              </a:rPr>
              <a:t>у Великоберезнянському районі </a:t>
            </a:r>
            <a:br>
              <a:rPr lang="uk-UA" sz="2400" b="1" dirty="0">
                <a:solidFill>
                  <a:schemeClr val="bg1"/>
                </a:solidFill>
                <a:effectLst>
                  <a:outerShdw blurRad="38100" dist="38100" dir="2700000" algn="tl">
                    <a:srgbClr val="000000"/>
                  </a:outerShdw>
                </a:effectLst>
                <a:latin typeface="Times New Roman" pitchFamily="18" charset="0"/>
                <a:cs typeface="Times New Roman" pitchFamily="18" charset="0"/>
              </a:rPr>
            </a:br>
            <a:r>
              <a:rPr lang="uk-UA" sz="2400" b="1" dirty="0">
                <a:solidFill>
                  <a:schemeClr val="bg1"/>
                </a:solidFill>
                <a:effectLst>
                  <a:outerShdw blurRad="38100" dist="38100" dir="2700000" algn="tl">
                    <a:srgbClr val="000000"/>
                  </a:outerShdw>
                </a:effectLst>
                <a:latin typeface="Times New Roman" pitchFamily="18" charset="0"/>
                <a:cs typeface="Times New Roman" pitchFamily="18" charset="0"/>
              </a:rPr>
              <a:t>Головного управління Держгеокадастру у </a:t>
            </a:r>
            <a:br>
              <a:rPr lang="uk-UA" sz="2400" b="1" dirty="0">
                <a:solidFill>
                  <a:schemeClr val="bg1"/>
                </a:solidFill>
                <a:effectLst>
                  <a:outerShdw blurRad="38100" dist="38100" dir="2700000" algn="tl">
                    <a:srgbClr val="000000"/>
                  </a:outerShdw>
                </a:effectLst>
                <a:latin typeface="Times New Roman" pitchFamily="18" charset="0"/>
                <a:cs typeface="Times New Roman" pitchFamily="18" charset="0"/>
              </a:rPr>
            </a:br>
            <a:r>
              <a:rPr lang="uk-UA" sz="2400" b="1" dirty="0">
                <a:solidFill>
                  <a:schemeClr val="bg1"/>
                </a:solidFill>
                <a:effectLst>
                  <a:outerShdw blurRad="38100" dist="38100" dir="2700000" algn="tl">
                    <a:srgbClr val="000000"/>
                  </a:outerShdw>
                </a:effectLst>
                <a:latin typeface="Times New Roman" pitchFamily="18" charset="0"/>
                <a:cs typeface="Times New Roman" pitchFamily="18" charset="0"/>
              </a:rPr>
              <a:t>Закарпатській </a:t>
            </a:r>
            <a:r>
              <a:rPr lang="uk-UA" sz="2400" b="1" dirty="0" smtClean="0">
                <a:solidFill>
                  <a:schemeClr val="bg1"/>
                </a:solidFill>
                <a:effectLst>
                  <a:outerShdw blurRad="38100" dist="38100" dir="2700000" algn="tl">
                    <a:srgbClr val="000000"/>
                  </a:outerShdw>
                </a:effectLst>
                <a:latin typeface="Times New Roman" pitchFamily="18" charset="0"/>
                <a:cs typeface="Times New Roman" pitchFamily="18" charset="0"/>
              </a:rPr>
              <a:t>області</a:t>
            </a:r>
            <a:r>
              <a:rPr lang="ru-RU" altLang="uk-UA" sz="2400" b="1" dirty="0">
                <a:solidFill>
                  <a:schemeClr val="bg1"/>
                </a:solidFill>
                <a:effectLst>
                  <a:outerShdw blurRad="38100" dist="38100" dir="2700000" algn="tl">
                    <a:srgbClr val="000000"/>
                  </a:outerShdw>
                </a:effectLst>
                <a:latin typeface="Times New Roman" pitchFamily="18" charset="0"/>
                <a:cs typeface="Times New Roman" pitchFamily="18" charset="0"/>
              </a:rPr>
              <a:t/>
            </a:r>
            <a:br>
              <a:rPr lang="ru-RU" altLang="uk-UA" sz="2400" b="1" dirty="0">
                <a:solidFill>
                  <a:schemeClr val="bg1"/>
                </a:solidFill>
                <a:effectLst>
                  <a:outerShdw blurRad="38100" dist="38100" dir="2700000" algn="tl">
                    <a:srgbClr val="000000"/>
                  </a:outerShdw>
                </a:effectLst>
                <a:latin typeface="Times New Roman" pitchFamily="18" charset="0"/>
                <a:cs typeface="Times New Roman" pitchFamily="18" charset="0"/>
              </a:rPr>
            </a:br>
            <a:endParaRPr lang="uk-UA" sz="2400" dirty="0">
              <a:solidFill>
                <a:schemeClr val="bg1"/>
              </a:solidFill>
            </a:endParaRPr>
          </a:p>
        </p:txBody>
      </p:sp>
      <p:pic>
        <p:nvPicPr>
          <p:cNvPr id="7" name="Picture 19" descr="http://i.i.ua/photo/images/pic/6/4/3055346_3e4c464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825" y="2732805"/>
            <a:ext cx="6912768" cy="397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D:\Грицик\Моніторинг\Perechynskiy_rayon_ger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204864"/>
            <a:ext cx="1616075"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26013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TM04033919[[fn=Контур]]</Template>
  <TotalTime>1464</TotalTime>
  <Words>3958</Words>
  <Application>Microsoft Office PowerPoint</Application>
  <PresentationFormat>Экран (4:3)</PresentationFormat>
  <Paragraphs>902</Paragraphs>
  <Slides>41</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2</vt:i4>
      </vt:variant>
      <vt:variant>
        <vt:lpstr>Заголовки слайдов</vt:lpstr>
      </vt:variant>
      <vt:variant>
        <vt:i4>41</vt:i4>
      </vt:variant>
    </vt:vector>
  </HeadingPairs>
  <TitlesOfParts>
    <vt:vector size="49" baseType="lpstr">
      <vt:lpstr>Arial</vt:lpstr>
      <vt:lpstr>Arial Cyr</vt:lpstr>
      <vt:lpstr>Calibri</vt:lpstr>
      <vt:lpstr>Symbol</vt:lpstr>
      <vt:lpstr>Times New Roman</vt:lpstr>
      <vt:lpstr>Волна</vt:lpstr>
      <vt:lpstr>Диаграмма Microsoft Excel</vt:lpstr>
      <vt:lpstr>Рисунок</vt:lpstr>
      <vt:lpstr>Головне управління Держгеокадастру у Закарпатській області</vt:lpstr>
      <vt:lpstr>Порядок денний колегії Головного управління Держгеокадастру у Закарпатській області </vt:lpstr>
      <vt:lpstr>Питання 1</vt:lpstr>
      <vt:lpstr>Презентация PowerPoint</vt:lpstr>
      <vt:lpstr>Державна реєстрація земельних ділянок у Державному земельному кадастрі</vt:lpstr>
      <vt:lpstr>Забезпечення земельними ділянками учасників АТО</vt:lpstr>
      <vt:lpstr>Надходження та використання коштів, нарахованих у порядку відшкодування втрат сільськогосподарського  та лісогосподарського виробництва </vt:lpstr>
      <vt:lpstr>Про стан виконання плану-графіку продажу прав оренди на земельні ділянки сільськогосподарського призначення державної власності  Головним управлінням Держгеокадастру у Закарпатській області</vt:lpstr>
      <vt:lpstr> Підсумки роботи відділу у Великоберезнянському районі  Головного управління Держгеокадастру у  Закарпатській області </vt:lpstr>
      <vt:lpstr> Великоберезнянський район </vt:lpstr>
      <vt:lpstr> </vt:lpstr>
      <vt:lpstr>Ведення державного земельного кадастру у національній кадастровій системі</vt:lpstr>
      <vt:lpstr> Оновлення нормативної грошової оцінки земель населених пунктів у Великоберезнянському районі  </vt:lpstr>
      <vt:lpstr> Ведення землеустрою та оцінки земель  у Великоберезнянському районі </vt:lpstr>
      <vt:lpstr>Ведення землеустрою та оцінки земель  у Великоберезнянському районі</vt:lpstr>
      <vt:lpstr>Ведення землеустрою та оцінки земель  у Великоберезнянському районі</vt:lpstr>
      <vt:lpstr>Презентация PowerPoint</vt:lpstr>
      <vt:lpstr>Презентация PowerPoint</vt:lpstr>
      <vt:lpstr>Презентация PowerPoint</vt:lpstr>
      <vt:lpstr>Про підсумки роботи Відділу у Рахівському районі  Головного управління Держгеокадастру у  Закарпатській області за 2018 рік </vt:lpstr>
      <vt:lpstr>Р а х і в с ь к и й  р а й о н</vt:lpstr>
      <vt:lpstr>Презентация PowerPoint</vt:lpstr>
      <vt:lpstr>Презентация PowerPoint</vt:lpstr>
      <vt:lpstr> Встановлення та зміна меж адміністративно-територіальних одиниць на території  Рахівського району Закарпатської області протягом 2018 року </vt:lpstr>
      <vt:lpstr> Погодження проектів землеустрою щодо відведення земельних ділянок Відділом у  Рахівському районі Головного управління Держгеокадастру у Закарпатській області у 2018 році</vt:lpstr>
      <vt:lpstr> Виділення земельних ділянок учасникам АТО  на території  Рахівського району  Закарпатської області у 2018 році</vt:lpstr>
      <vt:lpstr> Про використання коштів, що надходять у порядку відшкодування втрат сільськогосподарського та лісогосподарського  виробництва на території  Рахівського району Закарпатської області у 2018 році</vt:lpstr>
      <vt:lpstr> Стан проведення НГО земель населених пунктів  Рахівського району Закарпатської області  у 2018 році</vt:lpstr>
      <vt:lpstr> Продаж  та  добір  земельних ділянок на території  Рахівського району Закарпатської області у 2018 році </vt:lpstr>
      <vt:lpstr>Інші питання</vt:lpstr>
      <vt:lpstr>Презентация PowerPoint</vt:lpstr>
      <vt:lpstr>П_2 табл.1</vt:lpstr>
      <vt:lpstr>П_2 табл.2</vt:lpstr>
      <vt:lpstr>П_2 табл.3</vt:lpstr>
      <vt:lpstr>П_2 табл.4</vt:lpstr>
      <vt:lpstr>П_2 табл.5</vt:lpstr>
      <vt:lpstr>П_2 табл.6</vt:lpstr>
      <vt:lpstr>П_2 табл.7</vt:lpstr>
      <vt:lpstr>П_2 табл.8</vt:lpstr>
      <vt:lpstr>П_3  1</vt:lpstr>
      <vt:lpstr>П_3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Головне управління Держгеокадастру у Закарпатській області</dc:title>
  <dc:creator>Stas</dc:creator>
  <cp:lastModifiedBy>Користувач Windows</cp:lastModifiedBy>
  <cp:revision>268</cp:revision>
  <dcterms:created xsi:type="dcterms:W3CDTF">2017-09-27T23:32:00Z</dcterms:created>
  <dcterms:modified xsi:type="dcterms:W3CDTF">2019-04-15T09:36:03Z</dcterms:modified>
</cp:coreProperties>
</file>